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288" r:id="rId3"/>
    <p:sldId id="299" r:id="rId4"/>
    <p:sldId id="293" r:id="rId5"/>
    <p:sldId id="296" r:id="rId6"/>
    <p:sldId id="294" r:id="rId7"/>
    <p:sldId id="297" r:id="rId8"/>
    <p:sldId id="301" r:id="rId9"/>
    <p:sldId id="302" r:id="rId10"/>
    <p:sldId id="303" r:id="rId11"/>
    <p:sldId id="270" r:id="rId12"/>
    <p:sldId id="291" r:id="rId13"/>
    <p:sldId id="290" r:id="rId14"/>
    <p:sldId id="275" r:id="rId15"/>
    <p:sldId id="287" r:id="rId16"/>
    <p:sldId id="263" r:id="rId17"/>
    <p:sldId id="279" r:id="rId18"/>
    <p:sldId id="277" r:id="rId19"/>
    <p:sldId id="289" r:id="rId20"/>
    <p:sldId id="282" r:id="rId21"/>
    <p:sldId id="280" r:id="rId22"/>
    <p:sldId id="308" r:id="rId23"/>
    <p:sldId id="298" r:id="rId24"/>
    <p:sldId id="309" r:id="rId25"/>
    <p:sldId id="278" r:id="rId26"/>
    <p:sldId id="311" r:id="rId27"/>
    <p:sldId id="312" r:id="rId28"/>
    <p:sldId id="304" r:id="rId29"/>
    <p:sldId id="305" r:id="rId30"/>
    <p:sldId id="306" r:id="rId31"/>
    <p:sldId id="307" r:id="rId32"/>
    <p:sldId id="310" r:id="rId33"/>
    <p:sldId id="300" r:id="rId34"/>
    <p:sldId id="29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5C28"/>
    <a:srgbClr val="00A84C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65" autoAdjust="0"/>
    <p:restoredTop sz="94660"/>
  </p:normalViewPr>
  <p:slideViewPr>
    <p:cSldViewPr>
      <p:cViewPr varScale="1">
        <p:scale>
          <a:sx n="84" d="100"/>
          <a:sy n="84" d="100"/>
        </p:scale>
        <p:origin x="-73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1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A118A-AB71-4862-9B2B-6D57C5914DDC}" type="datetimeFigureOut">
              <a:rPr lang="en-ZA" smtClean="0"/>
              <a:pPr/>
              <a:t>2015/11/06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D3CA9-7F4A-4E45-B6D1-A76EC78AF8E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405617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D3CA9-7F4A-4E45-B6D1-A76EC78AF8E8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449632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D3CA9-7F4A-4E45-B6D1-A76EC78AF8E8}" type="slidenum">
              <a:rPr lang="en-ZA" smtClean="0"/>
              <a:pPr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81743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845DF-BC08-46EC-9BC2-B02BB8BCD03A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4BB9-86FB-47CD-B259-510DFF0912A8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04C4-1A3E-414B-AD79-3AAC4F54F7AF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E9178-3BDF-4C2B-BC4D-52491C4E3F1D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F483-83F5-4AEE-BA3F-0985189D6381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2CF09-37A0-4834-BF23-1B67DCB19D5C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3EF1-5A30-499D-9E73-B0DEB864135B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E615B-46DB-46E6-B027-94AEDCA763FA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640A-3290-4917-BCD2-87583A69EA07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6528-52BA-4C5A-84CB-AD26D6417496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15212-6BB1-4A29-8C53-1942EB86BD3C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EF9F1-64F2-4B25-BFDD-907EF4D8C210}" type="datetime1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zimvubu.org/mining" TargetMode="External"/><Relationship Id="rId2" Type="http://schemas.openxmlformats.org/officeDocument/2006/relationships/hyperlink" Target="http://tinyurl.com/frackingecapekz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mzimvubu.files.wordpress.com/2015/09/2015-10-21_slr-draft-scoping-report_-rhino-eastern-cape-295er-reduced.pdf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446818" cy="13716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OIL &amp; GAS PROSPECTING: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WHAT’S IN IT FOR MATATIELE?</a:t>
            </a:r>
            <a:endParaRPr lang="en-ZA" b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05200" y="3124200"/>
            <a:ext cx="47244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sz="2600" b="1" i="1" dirty="0">
              <a:solidFill>
                <a:schemeClr val="accent3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869160"/>
            <a:ext cx="1341690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ucpp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5239922"/>
            <a:ext cx="3275078" cy="1474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168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4546" y="571480"/>
            <a:ext cx="6563072" cy="5357850"/>
          </a:xfrm>
        </p:spPr>
        <p:txBody>
          <a:bodyPr>
            <a:normAutofit/>
          </a:bodyPr>
          <a:lstStyle/>
          <a:p>
            <a:r>
              <a:rPr lang="en-US" b="1" dirty="0" smtClean="0"/>
              <a:t>BE INFORMED, NOT FOOLED</a:t>
            </a:r>
          </a:p>
          <a:p>
            <a:r>
              <a:rPr lang="en-US" b="1" dirty="0" smtClean="0"/>
              <a:t>LEGAL APPLICATION PROCESS</a:t>
            </a:r>
          </a:p>
          <a:p>
            <a:r>
              <a:rPr lang="en-US" b="1" dirty="0" smtClean="0"/>
              <a:t>WHY EXPLORATION?</a:t>
            </a:r>
          </a:p>
          <a:p>
            <a:r>
              <a:rPr lang="en-US" b="1" dirty="0" smtClean="0"/>
              <a:t>IMPACTS OF EXPLORATION PHASE</a:t>
            </a:r>
          </a:p>
          <a:p>
            <a:r>
              <a:rPr lang="en-US" b="1" dirty="0" smtClean="0"/>
              <a:t>IMPACTS OF PRODUCTION PHASE</a:t>
            </a:r>
          </a:p>
          <a:p>
            <a:r>
              <a:rPr lang="en-US" b="1" dirty="0" smtClean="0"/>
              <a:t>WHAT DOES ‘FRACKING’ ENTAIL?</a:t>
            </a:r>
          </a:p>
          <a:p>
            <a:r>
              <a:rPr lang="en-US" b="1" dirty="0" smtClean="0"/>
              <a:t>WHAT ARE THE BENEFITS &amp; RISKS?</a:t>
            </a:r>
          </a:p>
          <a:p>
            <a:r>
              <a:rPr lang="en-US" b="1" dirty="0" smtClean="0"/>
              <a:t>WHAT ARE OUR ALTERNATIVES?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 descr="http://thewatchers.adorraeli.com/wp-content/uploads/2012/07/howfrackingworks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77" r="33072"/>
          <a:stretch/>
        </p:blipFill>
        <p:spPr bwMode="auto">
          <a:xfrm>
            <a:off x="-13855" y="0"/>
            <a:ext cx="205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852"/>
            <a:ext cx="5214942" cy="11430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chemeClr val="accent1">
                    <a:lumMod val="75000"/>
                  </a:schemeClr>
                </a:solidFill>
              </a:rPr>
              <a:t>MATATIELE</a:t>
            </a:r>
            <a:r>
              <a:rPr lang="en-US" sz="8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857364"/>
            <a:ext cx="2922063" cy="36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35896" y="1340768"/>
            <a:ext cx="5286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A84C"/>
                </a:solidFill>
              </a:rPr>
              <a:t>Where Nature, Agriculture &amp; Tourism are Investments of Choice</a:t>
            </a:r>
            <a:endParaRPr lang="en-US" sz="3600" b="1" dirty="0">
              <a:solidFill>
                <a:srgbClr val="00A84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14744" y="3143248"/>
            <a:ext cx="50720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b="1" dirty="0" smtClean="0"/>
              <a:t>Mission Statement</a:t>
            </a:r>
          </a:p>
          <a:p>
            <a:r>
              <a:rPr lang="en-US" sz="2800" dirty="0" smtClean="0"/>
              <a:t>To create awareness of nature conservation, to promote and support agricultural activities, to promote &amp; market Local Tourism Organizations and Small Medium and Micro Enterprises.</a:t>
            </a:r>
            <a:endParaRPr lang="en-Z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9808" t="9076" r="20771" b="4182"/>
          <a:stretch>
            <a:fillRect/>
          </a:stretch>
        </p:blipFill>
        <p:spPr bwMode="auto">
          <a:xfrm>
            <a:off x="142844" y="142852"/>
            <a:ext cx="8858312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4031878" cy="3370386"/>
          </a:xfrm>
        </p:spPr>
        <p:txBody>
          <a:bodyPr>
            <a:noAutofit/>
          </a:bodyPr>
          <a:lstStyle/>
          <a:p>
            <a:r>
              <a:rPr lang="en-ZA" sz="6000" b="1" dirty="0" smtClean="0"/>
              <a:t>R27 million </a:t>
            </a:r>
            <a:r>
              <a:rPr lang="en-ZA" sz="4800" dirty="0" smtClean="0"/>
              <a:t>Estimated value of water production per year from upper </a:t>
            </a:r>
            <a:r>
              <a:rPr lang="en-ZA" sz="4800" dirty="0" err="1" smtClean="0"/>
              <a:t>Matat</a:t>
            </a:r>
            <a:r>
              <a:rPr lang="en-ZA" sz="4800" dirty="0" smtClean="0"/>
              <a:t> catchment</a:t>
            </a:r>
            <a:endParaRPr lang="en-ZA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DSC_50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32656"/>
            <a:ext cx="4124808" cy="6381328"/>
          </a:xfrm>
          <a:prstGeom prst="rect">
            <a:avLst/>
          </a:prstGeom>
          <a:ln cmpd="sng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b="1" dirty="0" smtClean="0"/>
              <a:t>APPLICATION  PROCESS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1428736"/>
            <a:ext cx="4040188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EXPLORATION PERMIT 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 smtClean="0"/>
              <a:t>EIA</a:t>
            </a:r>
            <a:r>
              <a:rPr lang="en-US" sz="2800" dirty="0" smtClean="0"/>
              <a:t> for permit to survey</a:t>
            </a:r>
          </a:p>
          <a:p>
            <a:r>
              <a:rPr lang="en-US" sz="2800" dirty="0" smtClean="0"/>
              <a:t>EIA includes public consultation….</a:t>
            </a:r>
          </a:p>
          <a:p>
            <a:r>
              <a:rPr lang="en-US" sz="2800" dirty="0" smtClean="0"/>
              <a:t>3 years for survey</a:t>
            </a:r>
          </a:p>
          <a:p>
            <a:r>
              <a:rPr lang="en-US" sz="2800" dirty="0" smtClean="0"/>
              <a:t>Drill 10 core test holes</a:t>
            </a:r>
          </a:p>
          <a:p>
            <a:r>
              <a:rPr lang="en-US" sz="2800" dirty="0" smtClean="0"/>
              <a:t>125km Seismic test lines with blast holes</a:t>
            </a:r>
          </a:p>
          <a:p>
            <a:r>
              <a:rPr lang="en-US" sz="2800" dirty="0" smtClean="0"/>
              <a:t>Determine if viable sources exist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4876" y="1357298"/>
            <a:ext cx="4041775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PRODUCTION RIGHT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13255" cy="3951288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/>
              <a:t>EIA</a:t>
            </a:r>
            <a:r>
              <a:rPr lang="en-US" sz="2800" dirty="0" smtClean="0"/>
              <a:t> for production right</a:t>
            </a:r>
          </a:p>
          <a:p>
            <a:r>
              <a:rPr lang="en-US" sz="2800" b="1" dirty="0" smtClean="0"/>
              <a:t>WATER USE LICENSE</a:t>
            </a:r>
          </a:p>
          <a:p>
            <a:r>
              <a:rPr lang="en-US" sz="2800" b="1" dirty="0" smtClean="0"/>
              <a:t>WASTE LICENSE</a:t>
            </a:r>
          </a:p>
          <a:p>
            <a:r>
              <a:rPr lang="en-US" sz="2800" b="1" dirty="0" smtClean="0"/>
              <a:t>AIR EMISSIONS LICENSE</a:t>
            </a:r>
          </a:p>
          <a:p>
            <a:r>
              <a:rPr lang="en-US" sz="2800" dirty="0" smtClean="0"/>
              <a:t>Drilling &amp; and associated activities for 5 years, including possible </a:t>
            </a:r>
            <a:r>
              <a:rPr lang="en-US" sz="2800" dirty="0" err="1" smtClean="0"/>
              <a:t>fracking</a:t>
            </a:r>
            <a:endParaRPr lang="en-US" sz="2800" dirty="0" smtClean="0"/>
          </a:p>
          <a:p>
            <a:r>
              <a:rPr lang="en-US" sz="3500" b="1" dirty="0" smtClean="0">
                <a:solidFill>
                  <a:srgbClr val="FF0000"/>
                </a:solidFill>
              </a:rPr>
              <a:t>Rehabilitation and compensation????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POTENTIAL IMPACTS of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4038600" cy="55721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EXPLORATION</a:t>
            </a:r>
          </a:p>
          <a:p>
            <a:r>
              <a:rPr lang="en-US" dirty="0" smtClean="0"/>
              <a:t>Seismic impacts on soil and water; vibrations and noise</a:t>
            </a:r>
          </a:p>
          <a:p>
            <a:r>
              <a:rPr lang="en-US" dirty="0" smtClean="0"/>
              <a:t>Lots of trucks: road and carbon impacts </a:t>
            </a:r>
          </a:p>
          <a:p>
            <a:r>
              <a:rPr lang="en-US" dirty="0" smtClean="0"/>
              <a:t>Access and safety onto land by outsiders</a:t>
            </a:r>
          </a:p>
          <a:p>
            <a:r>
              <a:rPr lang="en-US" dirty="0" smtClean="0"/>
              <a:t>Drilling cores: disturbing boreholes and contaminating water sources</a:t>
            </a:r>
          </a:p>
          <a:p>
            <a:r>
              <a:rPr lang="en-US" dirty="0" smtClean="0"/>
              <a:t>Economic boost for </a:t>
            </a:r>
            <a:r>
              <a:rPr lang="en-US" dirty="0" err="1" smtClean="0"/>
              <a:t>Matat</a:t>
            </a:r>
            <a:r>
              <a:rPr lang="en-US" dirty="0" smtClean="0"/>
              <a:t>? 25 short term specialists from outside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29433" y="4286256"/>
            <a:ext cx="4828847" cy="241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429124" y="1142984"/>
            <a:ext cx="4572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“The explosive-shot seismic surveys drilling of shallow holes (5 to 30 m in depth) at a regular spacing (20 to 200m</a:t>
            </a:r>
          </a:p>
          <a:p>
            <a:r>
              <a:rPr lang="en-US" dirty="0" smtClean="0"/>
              <a:t>intervals) The hole is loaded with an explosive charge backfilled and the charge is set off with the recording in progress. If a blast crater is made this is backfilled immediately. The vibratory method uses large </a:t>
            </a:r>
            <a:r>
              <a:rPr lang="en-US" dirty="0" err="1" smtClean="0"/>
              <a:t>Vibroseis</a:t>
            </a:r>
            <a:r>
              <a:rPr lang="en-US" dirty="0" smtClean="0"/>
              <a:t> trucks with plate that is lowered to the ground at a regular intervals to vibrate the ground. Can be felt 50m away”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Mitigating exploration impacts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971543"/>
          </a:xfrm>
        </p:spPr>
        <p:txBody>
          <a:bodyPr>
            <a:noAutofit/>
          </a:bodyPr>
          <a:lstStyle/>
          <a:p>
            <a:r>
              <a:rPr lang="en-US" sz="3200" dirty="0" smtClean="0"/>
              <a:t>Delineate / buffer boreholes, protected areas, water sources, wetlands, riparian zones : no space left to explore or produce legally</a:t>
            </a:r>
          </a:p>
          <a:p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038600" cy="52864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A well site where hydraulic fracturing operations are proposed or planned, must not be located-</a:t>
            </a:r>
          </a:p>
          <a:p>
            <a:r>
              <a:rPr lang="en-US" sz="1600" dirty="0" smtClean="0"/>
              <a:t>(a) within 5 </a:t>
            </a:r>
            <a:r>
              <a:rPr lang="en-US" sz="1600" dirty="0" err="1" smtClean="0"/>
              <a:t>kilometres</a:t>
            </a:r>
            <a:r>
              <a:rPr lang="en-US" sz="1600" dirty="0" smtClean="0"/>
              <a:t>, measured horizontally, from the surface location of an existing municipal water well field and identified future well fields and sources and directional drilling may not be within 2.5 </a:t>
            </a:r>
            <a:r>
              <a:rPr lang="en-US" sz="1600" dirty="0" err="1" smtClean="0"/>
              <a:t>kilometres</a:t>
            </a:r>
            <a:r>
              <a:rPr lang="en-US" sz="1600" dirty="0" smtClean="0"/>
              <a:t> of municipals well field;</a:t>
            </a:r>
          </a:p>
          <a:p>
            <a:r>
              <a:rPr lang="en-US" sz="1600" dirty="0" smtClean="0"/>
              <a:t>(b) within 500 </a:t>
            </a:r>
            <a:r>
              <a:rPr lang="en-US" sz="1600" dirty="0" err="1" smtClean="0"/>
              <a:t>metres</a:t>
            </a:r>
            <a:r>
              <a:rPr lang="en-US" sz="1600" dirty="0" smtClean="0"/>
              <a:t>, measured horizontally, from the surface location of an existing water borehole and directional drilling may not be within 500 </a:t>
            </a:r>
            <a:r>
              <a:rPr lang="en-US" sz="1600" dirty="0" err="1" smtClean="0"/>
              <a:t>metres</a:t>
            </a:r>
            <a:r>
              <a:rPr lang="en-US" sz="1600" dirty="0" smtClean="0"/>
              <a:t> of the borehole; and</a:t>
            </a:r>
          </a:p>
          <a:p>
            <a:r>
              <a:rPr lang="en-US" sz="1600" dirty="0" smtClean="0"/>
              <a:t>(c) within 500 </a:t>
            </a:r>
            <a:r>
              <a:rPr lang="en-US" sz="1600" dirty="0" err="1" smtClean="0"/>
              <a:t>metres</a:t>
            </a:r>
            <a:r>
              <a:rPr lang="en-US" sz="1600" dirty="0" smtClean="0"/>
              <a:t>, measured horizontally, from the edge of a riparian area or within 1:100 year flood -line of a watercourse.</a:t>
            </a:r>
          </a:p>
          <a:p>
            <a:pPr>
              <a:buNone/>
            </a:pPr>
            <a:r>
              <a:rPr lang="en-US" sz="1600" dirty="0" smtClean="0"/>
              <a:t>A well may not be drilled within 1 </a:t>
            </a:r>
            <a:r>
              <a:rPr lang="en-US" sz="1600" dirty="0" err="1" smtClean="0"/>
              <a:t>kilometre</a:t>
            </a:r>
            <a:r>
              <a:rPr lang="en-US" sz="1600" dirty="0" smtClean="0"/>
              <a:t> of a wetland.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boreholes ecpaes river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6" y="1000107"/>
            <a:ext cx="8867700" cy="53578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is “</a:t>
            </a:r>
            <a:r>
              <a:rPr lang="en-US" b="1" dirty="0" err="1" smtClean="0"/>
              <a:t>Fracking</a:t>
            </a:r>
            <a:r>
              <a:rPr lang="en-US" b="1" dirty="0" smtClean="0"/>
              <a:t>?”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124744"/>
            <a:ext cx="749531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n-ZA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Hydraulic Fracturing:</a:t>
            </a:r>
          </a:p>
          <a:p>
            <a:pPr lvl="1" algn="just"/>
            <a:r>
              <a:rPr lang="en-Z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Drilling of wells into tightly compacted rock strata to depths of 3 to 5 </a:t>
            </a:r>
            <a:r>
              <a:rPr lang="en-Z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kms</a:t>
            </a:r>
            <a:endParaRPr lang="en-Z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just"/>
            <a:r>
              <a:rPr lang="en-Z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Injection of water, sand and chemicals via well into strata</a:t>
            </a:r>
          </a:p>
          <a:p>
            <a:pPr lvl="1" algn="just"/>
            <a:r>
              <a:rPr lang="en-Z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Splitting of rock seams below the surface to fracture the layers</a:t>
            </a:r>
          </a:p>
          <a:p>
            <a:pPr lvl="1" algn="just"/>
            <a:r>
              <a:rPr lang="en-Z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Capturing gas  for transporting to production site</a:t>
            </a:r>
          </a:p>
          <a:p>
            <a:pPr lvl="1" algn="just"/>
            <a:r>
              <a:rPr lang="en-Z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Disposal of wastewater return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http://thewatchers.adorraeli.com/wp-content/uploads/2012/07/howfrackingworks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77" r="33072"/>
          <a:stretch/>
        </p:blipFill>
        <p:spPr bwMode="auto">
          <a:xfrm>
            <a:off x="0" y="0"/>
            <a:ext cx="15447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16002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5999"/>
            <a:ext cx="76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307" y="5929330"/>
            <a:ext cx="335590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4810" y="5643578"/>
            <a:ext cx="928694" cy="121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1754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 descr="C:\Users\Mark\Documents\NICKY\fracking\IMG_4282.PNG"/>
          <p:cNvPicPr>
            <a:picLocks noChangeAspect="1" noChangeArrowheads="1"/>
          </p:cNvPicPr>
          <p:nvPr/>
        </p:nvPicPr>
        <p:blipFill>
          <a:blip r:embed="rId2" cstate="print"/>
          <a:srcRect l="10071" r="16060"/>
          <a:stretch>
            <a:fillRect/>
          </a:stretch>
        </p:blipFill>
        <p:spPr bwMode="auto">
          <a:xfrm>
            <a:off x="0" y="106793"/>
            <a:ext cx="8820472" cy="672718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827584" y="2564904"/>
            <a:ext cx="2520280" cy="1656184"/>
          </a:xfrm>
          <a:prstGeom prst="wedgeRoundRectCallout">
            <a:avLst>
              <a:gd name="adj1" fmla="val -37503"/>
              <a:gd name="adj2" fmla="val -1253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25 million litres per well</a:t>
            </a:r>
            <a:endParaRPr lang="en-ZA" sz="3200" b="1" dirty="0">
              <a:solidFill>
                <a:schemeClr val="tx1"/>
              </a:solidFill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51520" y="4941168"/>
            <a:ext cx="3528392" cy="1800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Matatiele water consumption  4 million litres / day</a:t>
            </a:r>
            <a:endParaRPr lang="en-ZA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010443"/>
            <a:ext cx="9144000" cy="5847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 recipe for ONE well development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 smtClean="0"/>
              <a:t>UP TO…</a:t>
            </a:r>
          </a:p>
          <a:p>
            <a:pPr marL="0" indent="0">
              <a:buNone/>
            </a:pPr>
            <a:r>
              <a:rPr lang="en-ZA" b="1" dirty="0" smtClean="0">
                <a:solidFill>
                  <a:srgbClr val="0070C0"/>
                </a:solidFill>
              </a:rPr>
              <a:t>25 </a:t>
            </a:r>
            <a:r>
              <a:rPr lang="en-ZA" b="1" dirty="0">
                <a:solidFill>
                  <a:srgbClr val="0070C0"/>
                </a:solidFill>
              </a:rPr>
              <a:t>million </a:t>
            </a:r>
            <a:r>
              <a:rPr lang="en-ZA" b="1" dirty="0" smtClean="0">
                <a:solidFill>
                  <a:srgbClr val="0070C0"/>
                </a:solidFill>
              </a:rPr>
              <a:t>litres                                    </a:t>
            </a:r>
            <a:r>
              <a:rPr lang="en-ZA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water</a:t>
            </a:r>
          </a:p>
          <a:p>
            <a:pPr marL="0" indent="0">
              <a:buNone/>
            </a:pPr>
            <a:endParaRPr lang="en-ZA" sz="1600" b="1" dirty="0"/>
          </a:p>
          <a:p>
            <a:pPr marL="0" indent="0">
              <a:buNone/>
            </a:pPr>
            <a:r>
              <a:rPr lang="en-ZA" dirty="0" smtClean="0">
                <a:solidFill>
                  <a:srgbClr val="FF0000"/>
                </a:solidFill>
              </a:rPr>
              <a:t>200 </a:t>
            </a:r>
            <a:r>
              <a:rPr lang="en-ZA" dirty="0">
                <a:solidFill>
                  <a:srgbClr val="FF0000"/>
                </a:solidFill>
              </a:rPr>
              <a:t>thousand litres </a:t>
            </a:r>
            <a:r>
              <a:rPr lang="en-ZA" dirty="0" smtClean="0">
                <a:solidFill>
                  <a:srgbClr val="FF0000"/>
                </a:solidFill>
              </a:rPr>
              <a:t>                           </a:t>
            </a:r>
            <a:r>
              <a:rPr lang="en-ZA" sz="3600" b="1" dirty="0" smtClean="0">
                <a:solidFill>
                  <a:srgbClr val="FF0000"/>
                </a:solidFill>
              </a:rPr>
              <a:t>chemicals</a:t>
            </a:r>
          </a:p>
          <a:p>
            <a:pPr marL="0" indent="0">
              <a:buNone/>
            </a:pPr>
            <a:endParaRPr lang="en-ZA" sz="1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ZA" b="1" dirty="0">
                <a:solidFill>
                  <a:srgbClr val="CC9900"/>
                </a:solidFill>
              </a:rPr>
              <a:t>150 thousand </a:t>
            </a:r>
            <a:r>
              <a:rPr lang="en-ZA" b="1" dirty="0" err="1">
                <a:solidFill>
                  <a:srgbClr val="CC9900"/>
                </a:solidFill>
              </a:rPr>
              <a:t>kgs</a:t>
            </a:r>
            <a:r>
              <a:rPr lang="en-ZA" b="1" dirty="0">
                <a:solidFill>
                  <a:srgbClr val="CC9900"/>
                </a:solidFill>
              </a:rPr>
              <a:t> </a:t>
            </a:r>
            <a:r>
              <a:rPr lang="en-ZA" b="1" dirty="0" smtClean="0">
                <a:solidFill>
                  <a:srgbClr val="CC9900"/>
                </a:solidFill>
              </a:rPr>
              <a:t>                               </a:t>
            </a:r>
            <a:r>
              <a:rPr lang="en-ZA" sz="3600" b="1" dirty="0" smtClean="0">
                <a:solidFill>
                  <a:srgbClr val="CC9900"/>
                </a:solidFill>
              </a:rPr>
              <a:t>sand</a:t>
            </a:r>
            <a:endParaRPr lang="en-ZA" sz="3600" b="1" dirty="0">
              <a:solidFill>
                <a:srgbClr val="CC9900"/>
              </a:solidFill>
            </a:endParaRPr>
          </a:p>
          <a:p>
            <a:pPr marL="0" indent="0">
              <a:buNone/>
            </a:pPr>
            <a:endParaRPr lang="en-ZA" sz="1600" b="1" dirty="0" smtClean="0"/>
          </a:p>
          <a:p>
            <a:pPr marL="0" indent="0">
              <a:buNone/>
            </a:pPr>
            <a:r>
              <a:rPr lang="en-ZA" dirty="0" smtClean="0">
                <a:solidFill>
                  <a:srgbClr val="7030A0"/>
                </a:solidFill>
              </a:rPr>
              <a:t>2,000 </a:t>
            </a:r>
            <a:r>
              <a:rPr lang="en-ZA" dirty="0">
                <a:solidFill>
                  <a:srgbClr val="7030A0"/>
                </a:solidFill>
              </a:rPr>
              <a:t>diesel burning </a:t>
            </a:r>
            <a:r>
              <a:rPr lang="en-ZA" dirty="0" smtClean="0">
                <a:solidFill>
                  <a:srgbClr val="7030A0"/>
                </a:solidFill>
              </a:rPr>
              <a:t>                           </a:t>
            </a:r>
            <a:r>
              <a:rPr lang="en-ZA" sz="3600" b="1" dirty="0" smtClean="0">
                <a:solidFill>
                  <a:srgbClr val="7030A0"/>
                </a:solidFill>
              </a:rPr>
              <a:t>trucks</a:t>
            </a:r>
            <a:endParaRPr lang="en-ZA" sz="360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6249" y="2132674"/>
            <a:ext cx="5238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150" y="3124200"/>
            <a:ext cx="8572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624" y="4038600"/>
            <a:ext cx="8572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750663"/>
            <a:ext cx="20383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6849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en-US" b="1" dirty="0" smtClean="0"/>
              <a:t>HEALTH RISKS: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5918" y="1000108"/>
            <a:ext cx="7215206" cy="4911741"/>
          </a:xfrm>
        </p:spPr>
        <p:txBody>
          <a:bodyPr>
            <a:normAutofit/>
          </a:bodyPr>
          <a:lstStyle/>
          <a:p>
            <a:r>
              <a:rPr lang="en-US" dirty="0" smtClean="0"/>
              <a:t>Fracturing requires cocktail of chemicals: known carcinogens, VOCs etc</a:t>
            </a:r>
          </a:p>
          <a:p>
            <a:pPr lvl="1"/>
            <a:r>
              <a:rPr lang="en-US" sz="2000" dirty="0" smtClean="0"/>
              <a:t>Benzene:  Linked to leukemia, other cancers,  reproductive and developmental disorders. </a:t>
            </a:r>
          </a:p>
          <a:p>
            <a:pPr lvl="1"/>
            <a:r>
              <a:rPr lang="en-US" sz="2000" dirty="0" smtClean="0"/>
              <a:t>Toluene:  long-term exposure may affect nervous system, </a:t>
            </a:r>
          </a:p>
          <a:p>
            <a:pPr marL="457200" lvl="1" indent="0">
              <a:buNone/>
            </a:pPr>
            <a:r>
              <a:rPr lang="en-US" sz="2000" dirty="0" smtClean="0"/>
              <a:t>      cause birth defects.</a:t>
            </a:r>
          </a:p>
          <a:p>
            <a:pPr lvl="1"/>
            <a:r>
              <a:rPr lang="en-US" sz="2000" dirty="0" smtClean="0"/>
              <a:t>Methane, ethane and propane:  high levels of exposure may cause collapse, convulsions, coma,  death.</a:t>
            </a:r>
          </a:p>
          <a:p>
            <a:r>
              <a:rPr lang="en-US" dirty="0" smtClean="0"/>
              <a:t>Exposure to </a:t>
            </a:r>
            <a:r>
              <a:rPr lang="en-US" dirty="0" err="1" smtClean="0"/>
              <a:t>fracking</a:t>
            </a:r>
            <a:r>
              <a:rPr lang="en-US" dirty="0" smtClean="0"/>
              <a:t> fluids linked to infertility, stillbirths, and premature death. Declining diary production </a:t>
            </a:r>
          </a:p>
          <a:p>
            <a:endParaRPr lang="en-US" dirty="0"/>
          </a:p>
        </p:txBody>
      </p:sp>
      <p:pic>
        <p:nvPicPr>
          <p:cNvPr id="5" name="Picture 2" descr="http://thewatchers.adorraeli.com/wp-content/uploads/2012/07/howfrackingworks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77" r="33072"/>
          <a:stretch/>
        </p:blipFill>
        <p:spPr bwMode="auto">
          <a:xfrm>
            <a:off x="-13855" y="0"/>
            <a:ext cx="17997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00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SOCIO-ECONOMIC CONCERNS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268760"/>
            <a:ext cx="7093296" cy="45259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Farming and grazing may be compromised by water stress, increasing reliance on social grants</a:t>
            </a:r>
          </a:p>
          <a:p>
            <a:r>
              <a:rPr lang="en-US" sz="2800" dirty="0" smtClean="0"/>
              <a:t>Ecosystem stress: less resilience to climate change, increased human stress</a:t>
            </a:r>
          </a:p>
          <a:p>
            <a:r>
              <a:rPr lang="en-ZA" sz="2800" dirty="0" smtClean="0"/>
              <a:t>Water </a:t>
            </a:r>
            <a:r>
              <a:rPr lang="en-ZA" sz="2800" dirty="0"/>
              <a:t>from land becomes unsafe to </a:t>
            </a:r>
            <a:r>
              <a:rPr lang="en-ZA" sz="2800" dirty="0" smtClean="0"/>
              <a:t>drink</a:t>
            </a:r>
            <a:endParaRPr lang="en-ZA" sz="2800" dirty="0"/>
          </a:p>
          <a:p>
            <a:pPr lvl="1"/>
            <a:r>
              <a:rPr lang="en-ZA" sz="2000" dirty="0" smtClean="0"/>
              <a:t>US: some communities forced to provide bottled </a:t>
            </a:r>
            <a:r>
              <a:rPr lang="en-ZA" sz="2000" dirty="0"/>
              <a:t>water to </a:t>
            </a:r>
            <a:r>
              <a:rPr lang="en-ZA" sz="2000" dirty="0" smtClean="0"/>
              <a:t>                their horses, let alone themselves</a:t>
            </a:r>
          </a:p>
          <a:p>
            <a:r>
              <a:rPr lang="en-US" sz="2800" dirty="0" smtClean="0"/>
              <a:t>De-valuation of land</a:t>
            </a:r>
          </a:p>
          <a:p>
            <a:r>
              <a:rPr lang="en-US" sz="2800" dirty="0" smtClean="0"/>
              <a:t>Decrease in tourism sector</a:t>
            </a:r>
          </a:p>
          <a:p>
            <a:r>
              <a:rPr lang="en-US" sz="2800" dirty="0" smtClean="0"/>
              <a:t>Health concerns, decreased productivity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2" descr="http://thewatchers.adorraeli.com/wp-content/uploads/2012/07/howfrackingworks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77" r="33072"/>
          <a:stretch/>
        </p:blipFill>
        <p:spPr bwMode="auto">
          <a:xfrm>
            <a:off x="0" y="0"/>
            <a:ext cx="15447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16002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5999"/>
            <a:ext cx="76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307" y="5929330"/>
            <a:ext cx="335590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4810" y="5643578"/>
            <a:ext cx="928694" cy="121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131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0"/>
            <a:ext cx="741682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Truth about Job Creation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792" y="1268760"/>
            <a:ext cx="5832648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ZA" b="1" dirty="0" smtClean="0"/>
              <a:t>An R8 million investment generates…</a:t>
            </a:r>
          </a:p>
          <a:p>
            <a:r>
              <a:rPr lang="en-ZA" sz="3300" b="1" dirty="0" smtClean="0">
                <a:solidFill>
                  <a:srgbClr val="FF0000"/>
                </a:solidFill>
              </a:rPr>
              <a:t>Natural </a:t>
            </a:r>
            <a:r>
              <a:rPr lang="en-ZA" sz="3300" b="1" dirty="0">
                <a:solidFill>
                  <a:srgbClr val="FF0000"/>
                </a:solidFill>
              </a:rPr>
              <a:t>gas </a:t>
            </a:r>
            <a:r>
              <a:rPr lang="en-ZA" sz="3300" b="1" dirty="0" smtClean="0">
                <a:solidFill>
                  <a:srgbClr val="FF0000"/>
                </a:solidFill>
              </a:rPr>
              <a:t>                          5 jobs</a:t>
            </a:r>
            <a:endParaRPr lang="en-ZA" sz="3300" b="1" dirty="0">
              <a:solidFill>
                <a:srgbClr val="FF0000"/>
              </a:solidFill>
            </a:endParaRPr>
          </a:p>
          <a:p>
            <a:r>
              <a:rPr lang="en-ZA" sz="3300" b="1" dirty="0"/>
              <a:t>C</a:t>
            </a:r>
            <a:r>
              <a:rPr lang="en-ZA" sz="3300" b="1" dirty="0" smtClean="0"/>
              <a:t>oal                                        7</a:t>
            </a:r>
            <a:endParaRPr lang="en-ZA" sz="3300" b="1" dirty="0"/>
          </a:p>
          <a:p>
            <a:r>
              <a:rPr lang="en-ZA" sz="3300" b="1" dirty="0" smtClean="0">
                <a:solidFill>
                  <a:schemeClr val="accent1">
                    <a:lumMod val="75000"/>
                  </a:schemeClr>
                </a:solidFill>
              </a:rPr>
              <a:t>Smart </a:t>
            </a:r>
            <a:r>
              <a:rPr lang="en-ZA" sz="3300" b="1" dirty="0">
                <a:solidFill>
                  <a:schemeClr val="accent1">
                    <a:lumMod val="75000"/>
                  </a:schemeClr>
                </a:solidFill>
              </a:rPr>
              <a:t>grid </a:t>
            </a:r>
            <a:r>
              <a:rPr lang="en-ZA" sz="33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12</a:t>
            </a:r>
            <a:endParaRPr lang="en-ZA" sz="33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ZA" sz="3300" b="1" dirty="0" smtClean="0">
                <a:solidFill>
                  <a:schemeClr val="accent2">
                    <a:lumMod val="75000"/>
                  </a:schemeClr>
                </a:solidFill>
              </a:rPr>
              <a:t>Wind                                    13</a:t>
            </a:r>
            <a:endParaRPr lang="en-ZA" sz="33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ZA" sz="3300" b="1" dirty="0">
                <a:solidFill>
                  <a:srgbClr val="CC9900"/>
                </a:solidFill>
              </a:rPr>
              <a:t>S</a:t>
            </a:r>
            <a:r>
              <a:rPr lang="en-ZA" sz="3300" b="1" dirty="0" smtClean="0">
                <a:solidFill>
                  <a:srgbClr val="CC9900"/>
                </a:solidFill>
              </a:rPr>
              <a:t>olar                                     14</a:t>
            </a:r>
            <a:endParaRPr lang="en-ZA" sz="3300" b="1" dirty="0">
              <a:solidFill>
                <a:srgbClr val="CC9900"/>
              </a:solidFill>
            </a:endParaRPr>
          </a:p>
          <a:p>
            <a:r>
              <a:rPr lang="en-ZA" sz="3300" b="1" dirty="0">
                <a:solidFill>
                  <a:schemeClr val="accent3">
                    <a:lumMod val="75000"/>
                  </a:schemeClr>
                </a:solidFill>
              </a:rPr>
              <a:t>B</a:t>
            </a:r>
            <a:r>
              <a:rPr lang="en-ZA" sz="3300" b="1" dirty="0" smtClean="0">
                <a:solidFill>
                  <a:schemeClr val="accent3">
                    <a:lumMod val="75000"/>
                  </a:schemeClr>
                </a:solidFill>
              </a:rPr>
              <a:t>iomass                               16</a:t>
            </a:r>
            <a:endParaRPr lang="en-ZA" sz="33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ZA" sz="3300" b="1" dirty="0">
                <a:solidFill>
                  <a:srgbClr val="00B050"/>
                </a:solidFill>
              </a:rPr>
              <a:t>B</a:t>
            </a:r>
            <a:r>
              <a:rPr lang="en-ZA" sz="3300" b="1" dirty="0" smtClean="0">
                <a:solidFill>
                  <a:srgbClr val="00B050"/>
                </a:solidFill>
              </a:rPr>
              <a:t>uilding </a:t>
            </a:r>
            <a:r>
              <a:rPr lang="en-ZA" sz="3300" b="1" dirty="0">
                <a:solidFill>
                  <a:srgbClr val="00B050"/>
                </a:solidFill>
              </a:rPr>
              <a:t>retrofits </a:t>
            </a:r>
            <a:r>
              <a:rPr lang="en-ZA" sz="3300" b="1" dirty="0" smtClean="0">
                <a:solidFill>
                  <a:srgbClr val="00B050"/>
                </a:solidFill>
              </a:rPr>
              <a:t>              17</a:t>
            </a:r>
            <a:endParaRPr lang="en-ZA" sz="3300" b="1" dirty="0">
              <a:solidFill>
                <a:srgbClr val="00B050"/>
              </a:solidFill>
            </a:endParaRPr>
          </a:p>
          <a:p>
            <a:r>
              <a:rPr lang="en-ZA" sz="3300" b="1" dirty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en-ZA" sz="3300" b="1" dirty="0" smtClean="0">
                <a:solidFill>
                  <a:schemeClr val="accent4">
                    <a:lumMod val="50000"/>
                  </a:schemeClr>
                </a:solidFill>
              </a:rPr>
              <a:t>ublic </a:t>
            </a:r>
            <a:r>
              <a:rPr lang="en-ZA" sz="3300" b="1" dirty="0">
                <a:solidFill>
                  <a:schemeClr val="accent4">
                    <a:lumMod val="50000"/>
                  </a:schemeClr>
                </a:solidFill>
              </a:rPr>
              <a:t>transport </a:t>
            </a:r>
            <a:r>
              <a:rPr lang="en-ZA" sz="3300" b="1" dirty="0" smtClean="0">
                <a:solidFill>
                  <a:schemeClr val="accent4">
                    <a:lumMod val="50000"/>
                  </a:schemeClr>
                </a:solidFill>
              </a:rPr>
              <a:t>                22</a:t>
            </a:r>
          </a:p>
          <a:p>
            <a:r>
              <a:rPr lang="en-ZA" sz="3300" b="1" dirty="0" smtClean="0">
                <a:solidFill>
                  <a:srgbClr val="2A5C28"/>
                </a:solidFill>
              </a:rPr>
              <a:t>Agriculture 		     40</a:t>
            </a:r>
          </a:p>
          <a:p>
            <a:endParaRPr lang="en-ZA" sz="33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00"/>
            <a:ext cx="76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307" y="5929330"/>
            <a:ext cx="335590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4810" y="5731776"/>
            <a:ext cx="861246" cy="1126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://thewatchers.adorraeli.com/wp-content/uploads/2012/07/howfrackingworks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77" r="33072"/>
          <a:stretch/>
        </p:blipFill>
        <p:spPr bwMode="auto">
          <a:xfrm>
            <a:off x="-13855" y="0"/>
            <a:ext cx="205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10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0070" y="76200"/>
            <a:ext cx="9356593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016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6470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THE LOWDOWN ON </a:t>
            </a:r>
            <a:r>
              <a:rPr lang="en-US" b="1" dirty="0" err="1" smtClean="0">
                <a:solidFill>
                  <a:srgbClr val="C00000"/>
                </a:solidFill>
              </a:rPr>
              <a:t>FRACKING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032" y="1124744"/>
            <a:ext cx="4040188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CONCERNS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1916832"/>
            <a:ext cx="4464496" cy="47525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Huge water requirements in a water stressed area</a:t>
            </a:r>
          </a:p>
          <a:p>
            <a:r>
              <a:rPr lang="en-US" dirty="0" smtClean="0"/>
              <a:t>Ground and surface water contamination (</a:t>
            </a:r>
            <a:r>
              <a:rPr lang="en-US" dirty="0" err="1" smtClean="0"/>
              <a:t>Matat</a:t>
            </a:r>
            <a:r>
              <a:rPr lang="en-US" dirty="0" smtClean="0"/>
              <a:t> is 100% dependent on groundwater: streams start with springs)</a:t>
            </a:r>
          </a:p>
          <a:p>
            <a:r>
              <a:rPr lang="en-US" dirty="0" smtClean="0"/>
              <a:t>Methane pollution: dozen times more potent greenhouse gas than carbon</a:t>
            </a:r>
          </a:p>
          <a:p>
            <a:r>
              <a:rPr lang="en-US" dirty="0" smtClean="0"/>
              <a:t>Exposure to toxic chemicals; health risks</a:t>
            </a:r>
          </a:p>
          <a:p>
            <a:r>
              <a:rPr lang="en-US" dirty="0" smtClean="0"/>
              <a:t>Loss of agricultural productivity due to damaged land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536" y="1124744"/>
            <a:ext cx="4041775" cy="639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BENEFITS / PROMISES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5536" y="1916832"/>
            <a:ext cx="4041775" cy="3951288"/>
          </a:xfrm>
        </p:spPr>
        <p:txBody>
          <a:bodyPr/>
          <a:lstStyle/>
          <a:p>
            <a:r>
              <a:rPr lang="en-US" dirty="0" smtClean="0"/>
              <a:t>Less dependence on oil and gas imports nationally</a:t>
            </a:r>
          </a:p>
          <a:p>
            <a:r>
              <a:rPr lang="en-US" dirty="0" smtClean="0"/>
              <a:t>Job creation (none during exploration phase; highly skilled externally sourced during development)</a:t>
            </a:r>
          </a:p>
          <a:p>
            <a:r>
              <a:rPr lang="en-US" dirty="0" smtClean="0"/>
              <a:t>Local economic boom (accommodation, supplies)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538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0070C0"/>
                </a:solidFill>
              </a:rPr>
              <a:t>WHAT’S </a:t>
            </a:r>
            <a:r>
              <a:rPr lang="en-ZA" b="1" dirty="0" err="1" smtClean="0">
                <a:solidFill>
                  <a:srgbClr val="0070C0"/>
                </a:solidFill>
              </a:rPr>
              <a:t>IN</a:t>
            </a:r>
            <a:r>
              <a:rPr lang="en-ZA" b="1" dirty="0" smtClean="0">
                <a:solidFill>
                  <a:srgbClr val="0070C0"/>
                </a:solidFill>
              </a:rPr>
              <a:t> IT FOR MATATIELE?</a:t>
            </a:r>
            <a:br>
              <a:rPr lang="en-ZA" b="1" dirty="0" smtClean="0">
                <a:solidFill>
                  <a:srgbClr val="0070C0"/>
                </a:solidFill>
              </a:rPr>
            </a:br>
            <a:r>
              <a:rPr lang="en-ZA" b="1" dirty="0" smtClean="0">
                <a:solidFill>
                  <a:srgbClr val="0070C0"/>
                </a:solidFill>
              </a:rPr>
              <a:t>The Choice is Yours</a:t>
            </a:r>
            <a:endParaRPr lang="en-ZA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77500" lnSpcReduction="20000"/>
          </a:bodyPr>
          <a:lstStyle/>
          <a:p>
            <a:pPr marL="457200" lvl="1" indent="0"/>
            <a:r>
              <a:rPr lang="en-ZA" sz="5700" b="1" dirty="0" smtClean="0"/>
              <a:t>Water security</a:t>
            </a:r>
          </a:p>
          <a:p>
            <a:pPr marL="457200" lvl="1" indent="0"/>
            <a:r>
              <a:rPr lang="en-ZA" sz="5700" b="1" dirty="0" smtClean="0"/>
              <a:t>Livelihoods</a:t>
            </a:r>
          </a:p>
          <a:p>
            <a:pPr marL="457200" lvl="1" indent="0"/>
            <a:r>
              <a:rPr lang="en-ZA" sz="5700" b="1" dirty="0" smtClean="0"/>
              <a:t>Health</a:t>
            </a:r>
          </a:p>
          <a:p>
            <a:pPr marL="457200" lvl="1" indent="0"/>
            <a:r>
              <a:rPr lang="en-ZA" sz="5700" b="1" dirty="0" smtClean="0"/>
              <a:t>For all. Forever </a:t>
            </a:r>
          </a:p>
          <a:p>
            <a:pPr marL="457200" lvl="1" indent="0">
              <a:buNone/>
            </a:pPr>
            <a:endParaRPr lang="en-ZA" dirty="0" smtClean="0"/>
          </a:p>
          <a:p>
            <a:pPr marL="457200" lvl="1" indent="0" algn="ctr">
              <a:buNone/>
            </a:pPr>
            <a:r>
              <a:rPr lang="en-ZA" sz="4100" dirty="0" smtClean="0"/>
              <a:t>You can choose to </a:t>
            </a:r>
            <a:r>
              <a:rPr lang="en-ZA" sz="4100" i="1" dirty="0" smtClean="0"/>
              <a:t>agree</a:t>
            </a:r>
            <a:r>
              <a:rPr lang="en-ZA" sz="4100" dirty="0" smtClean="0"/>
              <a:t> or you choose not to </a:t>
            </a:r>
            <a:r>
              <a:rPr lang="en-ZA" sz="4100" i="1" dirty="0" smtClean="0"/>
              <a:t>agree</a:t>
            </a:r>
            <a:r>
              <a:rPr lang="en-ZA" sz="4100" dirty="0" smtClean="0"/>
              <a:t>, but you cannot choose not to choose. </a:t>
            </a:r>
          </a:p>
          <a:p>
            <a:pPr marL="457200" lvl="1" indent="0" algn="ctr">
              <a:buNone/>
            </a:pPr>
            <a:r>
              <a:rPr lang="en-ZA" sz="5200" b="1" dirty="0" smtClean="0">
                <a:solidFill>
                  <a:srgbClr val="FF0000"/>
                </a:solidFill>
              </a:rPr>
              <a:t>Don’t be fooled, be informed</a:t>
            </a:r>
            <a:endParaRPr lang="en-ZA" sz="5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1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5500726" cy="1857388"/>
          </a:xfrm>
        </p:spPr>
        <p:txBody>
          <a:bodyPr>
            <a:normAutofit/>
          </a:bodyPr>
          <a:lstStyle/>
          <a:p>
            <a:r>
              <a:rPr lang="en-US" b="1" dirty="0" smtClean="0"/>
              <a:t>So what can YOU do?</a:t>
            </a:r>
            <a:br>
              <a:rPr lang="en-US" b="1" dirty="0" smtClean="0"/>
            </a:br>
            <a:r>
              <a:rPr lang="en-US" b="1" dirty="0" smtClean="0"/>
              <a:t>What do WE do?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7158" y="5042118"/>
            <a:ext cx="45005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Exercise your constitutional right to a clean &amp; healthy environment: Say NO!! To outside exploitation!!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857364"/>
            <a:ext cx="4195894" cy="2972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4348" y="2000240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ZA" sz="2800" b="1" dirty="0" smtClean="0">
                <a:solidFill>
                  <a:srgbClr val="2A5C28"/>
                </a:solidFill>
                <a:latin typeface="BadaBoom BB"/>
              </a:rPr>
              <a:t>Choose </a:t>
            </a:r>
            <a:r>
              <a:rPr lang="en-ZA" sz="2800" b="1" dirty="0" err="1" smtClean="0">
                <a:solidFill>
                  <a:srgbClr val="2A5C28"/>
                </a:solidFill>
                <a:latin typeface="BadaBoom BB"/>
              </a:rPr>
              <a:t>renewables</a:t>
            </a:r>
            <a:endParaRPr lang="en-ZA" sz="2800" b="1" dirty="0" smtClean="0">
              <a:solidFill>
                <a:srgbClr val="2A5C28"/>
              </a:solidFill>
              <a:latin typeface="BadaBoom BB"/>
            </a:endParaRPr>
          </a:p>
        </p:txBody>
      </p:sp>
      <p:pic>
        <p:nvPicPr>
          <p:cNvPr id="10" name="Picture 9" descr="onr 29apr2015 042 (Medium)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0694" y="1071546"/>
            <a:ext cx="3214710" cy="42624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29322" y="3571876"/>
            <a:ext cx="25003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b="1" dirty="0" smtClean="0">
                <a:solidFill>
                  <a:srgbClr val="FFFF00"/>
                </a:solidFill>
                <a:latin typeface="BadaBoom BB"/>
              </a:rPr>
              <a:t>Highlight local production alternatives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8" descr="DSC_0440 (Mediu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53375" y="1701800"/>
            <a:ext cx="1390650" cy="1047750"/>
          </a:xfrm>
          <a:prstGeom prst="rect">
            <a:avLst/>
          </a:prstGeom>
          <a:noFill/>
        </p:spPr>
      </p:pic>
      <p:pic>
        <p:nvPicPr>
          <p:cNvPr id="2049" name="Picture 7" descr="DSC_0462.JPG"/>
          <p:cNvPicPr>
            <a:picLocks noChangeAspect="1" noChangeArrowheads="1"/>
          </p:cNvPicPr>
          <p:nvPr/>
        </p:nvPicPr>
        <p:blipFill>
          <a:blip r:embed="rId3" cstate="print"/>
          <a:srcRect r="14645"/>
          <a:stretch>
            <a:fillRect/>
          </a:stretch>
        </p:blipFill>
        <p:spPr bwMode="auto">
          <a:xfrm>
            <a:off x="5857884" y="357166"/>
            <a:ext cx="2907890" cy="2259021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571480"/>
            <a:ext cx="5429288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RANGELAND &amp; LIVELIHOODS RESTORATION PROGRAMME: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MEAT NATURALLY”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i="1" dirty="0" smtClean="0">
                <a:latin typeface="Calibri" pitchFamily="34" charset="0"/>
                <a:cs typeface="Times New Roman" pitchFamily="18" charset="0"/>
              </a:rPr>
              <a:t>7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50</a:t>
            </a:r>
            <a:r>
              <a:rPr kumimoji="0" lang="en-US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jobs (clearing, herding)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i="1" baseline="0" dirty="0" smtClean="0">
                <a:latin typeface="Calibri" pitchFamily="34" charset="0"/>
                <a:cs typeface="Times New Roman" pitchFamily="18" charset="0"/>
              </a:rPr>
              <a:t>6000</a:t>
            </a:r>
            <a:r>
              <a:rPr lang="en-US" sz="3200" b="1" i="1" dirty="0" smtClean="0">
                <a:latin typeface="Calibri" pitchFamily="34" charset="0"/>
                <a:cs typeface="Times New Roman" pitchFamily="18" charset="0"/>
              </a:rPr>
              <a:t> ha improved grazing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50 000 ha fire protection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 smtClean="0">
                <a:latin typeface="Calibri" pitchFamily="34" charset="0"/>
                <a:cs typeface="Times New Roman" pitchFamily="18" charset="0"/>
              </a:rPr>
              <a:t>R35 000 / </a:t>
            </a:r>
            <a:r>
              <a:rPr lang="en-US" sz="3200" b="1" i="1" dirty="0" err="1" smtClean="0">
                <a:latin typeface="Calibri" pitchFamily="34" charset="0"/>
                <a:cs typeface="Times New Roman" pitchFamily="18" charset="0"/>
              </a:rPr>
              <a:t>hh</a:t>
            </a:r>
            <a:r>
              <a:rPr lang="en-US" sz="3200" b="1" i="1" dirty="0" smtClean="0">
                <a:latin typeface="Calibri" pitchFamily="34" charset="0"/>
                <a:cs typeface="Times New Roman" pitchFamily="18" charset="0"/>
              </a:rPr>
              <a:t> per year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i="1" dirty="0" smtClean="0">
                <a:latin typeface="Calibri" pitchFamily="34" charset="0"/>
                <a:cs typeface="Times New Roman" pitchFamily="18" charset="0"/>
              </a:rPr>
              <a:t>R13 m annual income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Picture 13" descr="onr 29apr2015 042 (Medium)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6446" y="2786058"/>
            <a:ext cx="2995616" cy="3833816"/>
          </a:xfrm>
          <a:prstGeom prst="rect">
            <a:avLst/>
          </a:prstGeom>
        </p:spPr>
      </p:pic>
      <p:pic>
        <p:nvPicPr>
          <p:cNvPr id="15" name="Picture 14" descr="ucpp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5000636"/>
            <a:ext cx="3592521" cy="1616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44" y="-285776"/>
            <a:ext cx="4500594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daBoom BB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600" b="1" dirty="0" smtClean="0">
              <a:latin typeface="BadaBoom BB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daBoom BB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daBoom BB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600" b="1" dirty="0" smtClean="0">
              <a:latin typeface="BadaBoom BB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Angifun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’ </a:t>
            </a:r>
            <a:r>
              <a:rPr kumimoji="0" lang="en-ZA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ifracking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!</a:t>
            </a:r>
            <a:endParaRPr kumimoji="0" lang="en-Z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Say no! to gas exploration!</a:t>
            </a:r>
            <a:endParaRPr kumimoji="0" lang="en-Z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Say no! to gas extraction!</a:t>
            </a:r>
            <a:endParaRPr kumimoji="0" lang="en-ZA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   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 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FrackFreeSA</a:t>
            </a:r>
            <a:r>
              <a:rPr kumimoji="0" lang="en-ZA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daBoom BB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800" b="1" dirty="0" smtClean="0">
              <a:latin typeface="BadaBoom BB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daBoom BB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800" b="1" dirty="0" smtClean="0">
              <a:latin typeface="BadaBoom BB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3" descr="Berea artic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85362"/>
            <a:ext cx="4214842" cy="5832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can you do?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76660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Sign and share Petition to Minister </a:t>
            </a:r>
            <a:r>
              <a:rPr lang="en-ZA" u="sng" dirty="0" smtClean="0">
                <a:hlinkClick r:id="rId2"/>
              </a:rPr>
              <a:t>http://tinyurl.com/frackingecapekzn</a:t>
            </a:r>
            <a:endParaRPr lang="en-ZA" dirty="0" smtClean="0"/>
          </a:p>
          <a:p>
            <a:r>
              <a:rPr lang="en-ZA" dirty="0" smtClean="0"/>
              <a:t>Get informed: websites, </a:t>
            </a:r>
            <a:r>
              <a:rPr lang="en-ZA" dirty="0" err="1" smtClean="0"/>
              <a:t>google</a:t>
            </a:r>
            <a:r>
              <a:rPr lang="en-ZA" dirty="0" smtClean="0"/>
              <a:t>, </a:t>
            </a:r>
            <a:r>
              <a:rPr lang="en-ZA" dirty="0" err="1" smtClean="0"/>
              <a:t>facebook</a:t>
            </a:r>
            <a:r>
              <a:rPr lang="en-ZA" dirty="0" smtClean="0"/>
              <a:t>, “</a:t>
            </a:r>
            <a:r>
              <a:rPr lang="en-ZA" dirty="0" err="1" smtClean="0"/>
              <a:t>Gasland</a:t>
            </a:r>
            <a:r>
              <a:rPr lang="en-ZA" dirty="0" smtClean="0"/>
              <a:t>” movie, etc</a:t>
            </a:r>
          </a:p>
          <a:p>
            <a:r>
              <a:rPr lang="en-ZA" dirty="0" smtClean="0">
                <a:hlinkClick r:id="rId3"/>
              </a:rPr>
              <a:t>www.umzimvubu.org/mining</a:t>
            </a:r>
            <a:r>
              <a:rPr lang="en-ZA" dirty="0" smtClean="0"/>
              <a:t> </a:t>
            </a:r>
          </a:p>
          <a:p>
            <a:r>
              <a:rPr lang="en-ZA" dirty="0" smtClean="0"/>
              <a:t>Attend public meeting Monday 9th Nov at 12:00 at </a:t>
            </a:r>
            <a:r>
              <a:rPr lang="en-ZA" dirty="0" err="1" smtClean="0"/>
              <a:t>Nokwezi</a:t>
            </a:r>
            <a:r>
              <a:rPr lang="en-ZA" dirty="0" smtClean="0"/>
              <a:t> hall and put pressure on Rhino Oil &amp; Gas to withdraw</a:t>
            </a:r>
          </a:p>
          <a:p>
            <a:r>
              <a:rPr lang="en-US" dirty="0" smtClean="0"/>
              <a:t>Comment on the scoping report, available on </a:t>
            </a:r>
            <a:r>
              <a:rPr lang="en-US" dirty="0" smtClean="0">
                <a:hlinkClick r:id="rId3"/>
              </a:rPr>
              <a:t>www.umzimvubu.org/mining</a:t>
            </a:r>
            <a:r>
              <a:rPr lang="en-US" dirty="0" smtClean="0"/>
              <a:t> </a:t>
            </a:r>
          </a:p>
          <a:p>
            <a:r>
              <a:rPr lang="en-ZA" dirty="0">
                <a:hlinkClick r:id="rId4"/>
              </a:rPr>
              <a:t>https://umzimvubu.files.wordpress.com/2015/09/2015-10-21_slr-draft-scoping-report_-</a:t>
            </a:r>
            <a:r>
              <a:rPr lang="en-ZA" dirty="0" smtClean="0">
                <a:hlinkClick r:id="rId4"/>
              </a:rPr>
              <a:t>rhino-eastern-cape-295er-reduced.pdf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39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 descr="12195950_978619205538132_8707837904703546115_n.jpg"/>
          <p:cNvPicPr>
            <a:picLocks noChangeAspect="1"/>
          </p:cNvPicPr>
          <p:nvPr/>
        </p:nvPicPr>
        <p:blipFill>
          <a:blip r:embed="rId2"/>
          <a:srcRect t="11709" r="6723"/>
          <a:stretch>
            <a:fillRect/>
          </a:stretch>
        </p:blipFill>
        <p:spPr>
          <a:xfrm>
            <a:off x="285719" y="428604"/>
            <a:ext cx="8734662" cy="6200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12208332_978620198871366_139216142842669786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7" y="285728"/>
            <a:ext cx="8524934" cy="639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Picture 3" descr="z 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69" y="785794"/>
            <a:ext cx="8412423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" name="Picture 2" descr="z 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5" y="683307"/>
            <a:ext cx="8923464" cy="55317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" name="Picture 2" descr="z 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771878"/>
            <a:ext cx="8665350" cy="53717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3" name="Picture 2" descr="z 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83" y="714356"/>
            <a:ext cx="8988617" cy="5572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" name="Picture 2" descr="z 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3" y="727592"/>
            <a:ext cx="8506310" cy="527317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4" name="Picture 3" descr="IMG_08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2" y="0"/>
            <a:ext cx="91393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ngu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627553" cy="629419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1040</Words>
  <Application>Microsoft Office PowerPoint</Application>
  <PresentationFormat>On-screen Show (4:3)</PresentationFormat>
  <Paragraphs>177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OIL &amp; GAS PROSPECTING:  WHAT’S IN IT FOR MATATIELE?</vt:lpstr>
      <vt:lpstr>Slide 2</vt:lpstr>
      <vt:lpstr>MATATIELE </vt:lpstr>
      <vt:lpstr>Slide 4</vt:lpstr>
      <vt:lpstr>Slide 5</vt:lpstr>
      <vt:lpstr>R27 million Estimated value of water production per year from upper Matat catchment</vt:lpstr>
      <vt:lpstr>APPLICATION  PROCESS</vt:lpstr>
      <vt:lpstr>POTENTIAL IMPACTS of EXPLORATION</vt:lpstr>
      <vt:lpstr>Mitigating exploration impacts</vt:lpstr>
      <vt:lpstr>Slide 10</vt:lpstr>
      <vt:lpstr>What is “Fracking?”</vt:lpstr>
      <vt:lpstr>Slide 12</vt:lpstr>
      <vt:lpstr>Slide 13</vt:lpstr>
      <vt:lpstr>A recipe for ONE well development</vt:lpstr>
      <vt:lpstr>HEALTH RISKS:</vt:lpstr>
      <vt:lpstr>SOCIO-ECONOMIC CONCERNS</vt:lpstr>
      <vt:lpstr>The Truth about Job Creation</vt:lpstr>
      <vt:lpstr>Slide 18</vt:lpstr>
      <vt:lpstr>THE LOWDOWN ON FRACKING</vt:lpstr>
      <vt:lpstr>Slide 20</vt:lpstr>
      <vt:lpstr>WHAT’S IN IT FOR MATATIELE? The Choice is Yours</vt:lpstr>
      <vt:lpstr>So what can YOU do? What do WE do?</vt:lpstr>
      <vt:lpstr>Slide 23</vt:lpstr>
      <vt:lpstr>Slide 24</vt:lpstr>
      <vt:lpstr>What can you do?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FRACKING IN SOUTH AFRICA</dc:title>
  <dc:creator>vnh002</dc:creator>
  <cp:lastModifiedBy>Nicky McLeod</cp:lastModifiedBy>
  <cp:revision>101</cp:revision>
  <dcterms:created xsi:type="dcterms:W3CDTF">2006-08-16T00:00:00Z</dcterms:created>
  <dcterms:modified xsi:type="dcterms:W3CDTF">2015-11-06T09:45:34Z</dcterms:modified>
</cp:coreProperties>
</file>