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7" r:id="rId2"/>
    <p:sldId id="258" r:id="rId3"/>
    <p:sldId id="262" r:id="rId4"/>
    <p:sldId id="259" r:id="rId5"/>
    <p:sldId id="273" r:id="rId6"/>
    <p:sldId id="274" r:id="rId7"/>
    <p:sldId id="277" r:id="rId8"/>
    <p:sldId id="263" r:id="rId9"/>
    <p:sldId id="264" r:id="rId10"/>
    <p:sldId id="265" r:id="rId11"/>
    <p:sldId id="275" r:id="rId12"/>
    <p:sldId id="268" r:id="rId13"/>
    <p:sldId id="276" r:id="rId14"/>
    <p:sldId id="266" r:id="rId15"/>
    <p:sldId id="278" r:id="rId16"/>
    <p:sldId id="272" r:id="rId17"/>
  </p:sldIdLst>
  <p:sldSz cx="9144000" cy="6858000" type="screen4x3"/>
  <p:notesSz cx="6858000"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691"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0590" tIns="45295" rIns="90590" bIns="45295" rtlCol="0"/>
          <a:lstStyle>
            <a:lvl1pPr algn="l">
              <a:defRPr sz="1200"/>
            </a:lvl1pPr>
          </a:lstStyle>
          <a:p>
            <a:endParaRPr lang="en-ZA"/>
          </a:p>
        </p:txBody>
      </p:sp>
      <p:sp>
        <p:nvSpPr>
          <p:cNvPr id="3" name="Date Placeholder 2"/>
          <p:cNvSpPr>
            <a:spLocks noGrp="1"/>
          </p:cNvSpPr>
          <p:nvPr>
            <p:ph type="dt" idx="1"/>
          </p:nvPr>
        </p:nvSpPr>
        <p:spPr>
          <a:xfrm>
            <a:off x="3884613" y="0"/>
            <a:ext cx="2971800" cy="496332"/>
          </a:xfrm>
          <a:prstGeom prst="rect">
            <a:avLst/>
          </a:prstGeom>
        </p:spPr>
        <p:txBody>
          <a:bodyPr vert="horz" lIns="90590" tIns="45295" rIns="90590" bIns="45295" rtlCol="0"/>
          <a:lstStyle>
            <a:lvl1pPr algn="r">
              <a:defRPr sz="1200"/>
            </a:lvl1pPr>
          </a:lstStyle>
          <a:p>
            <a:fld id="{5712E853-5964-435B-829F-C5E7C98DFA6F}" type="datetimeFigureOut">
              <a:rPr lang="en-ZA" smtClean="0"/>
              <a:pPr/>
              <a:t>2016/05/23</a:t>
            </a:fld>
            <a:endParaRPr lang="en-ZA"/>
          </a:p>
        </p:txBody>
      </p:sp>
      <p:sp>
        <p:nvSpPr>
          <p:cNvPr id="4" name="Slide Image Placeholder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0590" tIns="45295" rIns="90590" bIns="45295" rtlCol="0" anchor="ctr"/>
          <a:lstStyle/>
          <a:p>
            <a:endParaRPr lang="en-ZA"/>
          </a:p>
        </p:txBody>
      </p:sp>
      <p:sp>
        <p:nvSpPr>
          <p:cNvPr id="5" name="Notes Placeholder 4"/>
          <p:cNvSpPr>
            <a:spLocks noGrp="1"/>
          </p:cNvSpPr>
          <p:nvPr>
            <p:ph type="body" sz="quarter" idx="3"/>
          </p:nvPr>
        </p:nvSpPr>
        <p:spPr>
          <a:xfrm>
            <a:off x="685800" y="4715154"/>
            <a:ext cx="5486400" cy="4466987"/>
          </a:xfrm>
          <a:prstGeom prst="rect">
            <a:avLst/>
          </a:prstGeom>
        </p:spPr>
        <p:txBody>
          <a:bodyPr vert="horz" lIns="90590" tIns="45295" rIns="90590" bIns="4529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428583"/>
            <a:ext cx="2971800" cy="496332"/>
          </a:xfrm>
          <a:prstGeom prst="rect">
            <a:avLst/>
          </a:prstGeom>
        </p:spPr>
        <p:txBody>
          <a:bodyPr vert="horz" lIns="90590" tIns="45295" rIns="90590" bIns="45295"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28583"/>
            <a:ext cx="2971800" cy="496332"/>
          </a:xfrm>
          <a:prstGeom prst="rect">
            <a:avLst/>
          </a:prstGeom>
        </p:spPr>
        <p:txBody>
          <a:bodyPr vert="horz" lIns="90590" tIns="45295" rIns="90590" bIns="45295" rtlCol="0" anchor="b"/>
          <a:lstStyle>
            <a:lvl1pPr algn="r">
              <a:defRPr sz="1200"/>
            </a:lvl1pPr>
          </a:lstStyle>
          <a:p>
            <a:fld id="{4AC9C9F9-1BF8-472B-986A-58BD0D4420C4}" type="slidenum">
              <a:rPr lang="en-ZA" smtClean="0"/>
              <a:pPr/>
              <a:t>‹#›</a:t>
            </a:fld>
            <a:endParaRPr lang="en-ZA"/>
          </a:p>
        </p:txBody>
      </p:sp>
    </p:spTree>
    <p:extLst>
      <p:ext uri="{BB962C8B-B14F-4D97-AF65-F5344CB8AC3E}">
        <p14:creationId xmlns:p14="http://schemas.microsoft.com/office/powerpoint/2010/main" xmlns="" val="3824794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4AC9C9F9-1BF8-472B-986A-58BD0D4420C4}" type="slidenum">
              <a:rPr lang="en-ZA" smtClean="0"/>
              <a:pPr/>
              <a:t>4</a:t>
            </a:fld>
            <a:endParaRPr lang="en-Z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4AC9C9F9-1BF8-472B-986A-58BD0D4420C4}" type="slidenum">
              <a:rPr lang="en-ZA" smtClean="0"/>
              <a:pPr/>
              <a:t>5</a:t>
            </a:fld>
            <a:endParaRPr lang="en-Z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4AC9C9F9-1BF8-472B-986A-58BD0D4420C4}" type="slidenum">
              <a:rPr lang="en-ZA" smtClean="0"/>
              <a:pPr/>
              <a:t>6</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4AC9C9F9-1BF8-472B-986A-58BD0D4420C4}" type="slidenum">
              <a:rPr lang="en-ZA" smtClean="0"/>
              <a:pPr/>
              <a:t>7</a:t>
            </a:fld>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lvl1pPr>
              <a:defRPr/>
            </a:lvl1pPr>
          </a:lstStyle>
          <a:p>
            <a:pPr>
              <a:defRPr/>
            </a:pPr>
            <a:fld id="{906748D0-83A0-4A91-9A64-5171DB9EC3D4}" type="datetime1">
              <a:rPr lang="en-US" smtClean="0"/>
              <a:pPr>
                <a:defRPr/>
              </a:pPr>
              <a:t>5/23/2016</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CA6AB656-1746-419A-B3C3-F3DCB6B8C7B0}" type="slidenum">
              <a:rPr lang="en-ZA"/>
              <a:pPr>
                <a:defRPr/>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FE784068-5D05-40CE-A81E-3F96E1CD31B2}" type="datetime1">
              <a:rPr lang="en-US" smtClean="0"/>
              <a:pPr>
                <a:defRPr/>
              </a:pPr>
              <a:t>5/23/2016</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9C1CEF7C-0479-4D8B-85C2-EAB109B32C17}" type="slidenum">
              <a:rPr lang="en-ZA"/>
              <a:pPr>
                <a:defRPr/>
              </a:pPr>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93EAFA4-0BBB-4B24-A392-7A269D692702}" type="datetime1">
              <a:rPr lang="en-US" smtClean="0"/>
              <a:pPr>
                <a:defRPr/>
              </a:pPr>
              <a:t>5/23/2016</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DCECCA24-7AA1-497C-B228-46A53CAE6DCF}" type="slidenum">
              <a:rPr lang="en-ZA"/>
              <a:pPr>
                <a:defRPr/>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3"/>
          <p:cNvSpPr>
            <a:spLocks noGrp="1"/>
          </p:cNvSpPr>
          <p:nvPr>
            <p:ph type="dt" sz="half" idx="10"/>
          </p:nvPr>
        </p:nvSpPr>
        <p:spPr/>
        <p:txBody>
          <a:bodyPr/>
          <a:lstStyle>
            <a:lvl1pPr>
              <a:defRPr/>
            </a:lvl1pPr>
          </a:lstStyle>
          <a:p>
            <a:pPr>
              <a:defRPr/>
            </a:pPr>
            <a:fld id="{4A0F3457-3BCA-40F2-BD53-C6339E58D719}" type="datetime1">
              <a:rPr lang="en-US" smtClean="0"/>
              <a:pPr>
                <a:defRPr/>
              </a:pPr>
              <a:t>5/23/2016</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4F909078-BB24-41B6-AF6F-80D74A9091B7}" type="slidenum">
              <a:rPr lang="en-ZA"/>
              <a:pPr>
                <a:defRPr/>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3"/>
          <p:cNvSpPr>
            <a:spLocks noGrp="1"/>
          </p:cNvSpPr>
          <p:nvPr>
            <p:ph type="dt" sz="half" idx="10"/>
          </p:nvPr>
        </p:nvSpPr>
        <p:spPr/>
        <p:txBody>
          <a:bodyPr/>
          <a:lstStyle>
            <a:lvl1pPr>
              <a:defRPr/>
            </a:lvl1pPr>
          </a:lstStyle>
          <a:p>
            <a:pPr>
              <a:defRPr/>
            </a:pPr>
            <a:fld id="{241EDC22-5EC8-48A4-B8A4-56EB57B29837}" type="datetime1">
              <a:rPr lang="en-US" smtClean="0"/>
              <a:pPr>
                <a:defRPr/>
              </a:pPr>
              <a:t>5/23/2016</a:t>
            </a:fld>
            <a:endParaRPr lang="en-ZA"/>
          </a:p>
        </p:txBody>
      </p:sp>
      <p:sp>
        <p:nvSpPr>
          <p:cNvPr id="8" name="Footer Placeholder 4"/>
          <p:cNvSpPr>
            <a:spLocks noGrp="1"/>
          </p:cNvSpPr>
          <p:nvPr>
            <p:ph type="ftr" sz="quarter" idx="11"/>
          </p:nvPr>
        </p:nvSpPr>
        <p:spPr/>
        <p:txBody>
          <a:bodyPr/>
          <a:lstStyle>
            <a:lvl1pPr>
              <a:defRPr/>
            </a:lvl1pPr>
          </a:lstStyle>
          <a:p>
            <a:pPr>
              <a:defRPr/>
            </a:pPr>
            <a:endParaRPr lang="en-ZA"/>
          </a:p>
        </p:txBody>
      </p:sp>
      <p:sp>
        <p:nvSpPr>
          <p:cNvPr id="9" name="Slide Number Placeholder 5"/>
          <p:cNvSpPr>
            <a:spLocks noGrp="1"/>
          </p:cNvSpPr>
          <p:nvPr>
            <p:ph type="sldNum" sz="quarter" idx="12"/>
          </p:nvPr>
        </p:nvSpPr>
        <p:spPr/>
        <p:txBody>
          <a:bodyPr/>
          <a:lstStyle>
            <a:lvl1pPr>
              <a:defRPr/>
            </a:lvl1pPr>
          </a:lstStyle>
          <a:p>
            <a:pPr>
              <a:defRPr/>
            </a:pPr>
            <a:fld id="{8F39BDD2-BF51-4B12-AB02-265815A1A3FA}" type="slidenum">
              <a:rPr lang="en-ZA"/>
              <a:pPr>
                <a:defRPr/>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3"/>
          <p:cNvSpPr>
            <a:spLocks noGrp="1"/>
          </p:cNvSpPr>
          <p:nvPr>
            <p:ph type="dt" sz="half" idx="10"/>
          </p:nvPr>
        </p:nvSpPr>
        <p:spPr/>
        <p:txBody>
          <a:bodyPr/>
          <a:lstStyle>
            <a:lvl1pPr>
              <a:defRPr/>
            </a:lvl1pPr>
          </a:lstStyle>
          <a:p>
            <a:pPr>
              <a:defRPr/>
            </a:pPr>
            <a:fld id="{12E7880D-F3E2-40AC-9757-5BEFDF3ADD8A}" type="datetime1">
              <a:rPr lang="en-US" smtClean="0"/>
              <a:pPr>
                <a:defRPr/>
              </a:pPr>
              <a:t>5/23/2016</a:t>
            </a:fld>
            <a:endParaRPr lang="en-ZA"/>
          </a:p>
        </p:txBody>
      </p:sp>
      <p:sp>
        <p:nvSpPr>
          <p:cNvPr id="4" name="Footer Placeholder 4"/>
          <p:cNvSpPr>
            <a:spLocks noGrp="1"/>
          </p:cNvSpPr>
          <p:nvPr>
            <p:ph type="ftr" sz="quarter" idx="11"/>
          </p:nvPr>
        </p:nvSpPr>
        <p:spPr/>
        <p:txBody>
          <a:bodyPr/>
          <a:lstStyle>
            <a:lvl1pPr>
              <a:defRPr/>
            </a:lvl1pPr>
          </a:lstStyle>
          <a:p>
            <a:pPr>
              <a:defRPr/>
            </a:pPr>
            <a:endParaRPr lang="en-ZA"/>
          </a:p>
        </p:txBody>
      </p:sp>
      <p:sp>
        <p:nvSpPr>
          <p:cNvPr id="5" name="Slide Number Placeholder 5"/>
          <p:cNvSpPr>
            <a:spLocks noGrp="1"/>
          </p:cNvSpPr>
          <p:nvPr>
            <p:ph type="sldNum" sz="quarter" idx="12"/>
          </p:nvPr>
        </p:nvSpPr>
        <p:spPr/>
        <p:txBody>
          <a:bodyPr/>
          <a:lstStyle>
            <a:lvl1pPr>
              <a:defRPr/>
            </a:lvl1pPr>
          </a:lstStyle>
          <a:p>
            <a:pPr>
              <a:defRPr/>
            </a:pPr>
            <a:fld id="{9CA9C265-870E-48AA-AFFF-9539624283CE}" type="slidenum">
              <a:rPr lang="en-ZA"/>
              <a:pPr>
                <a:defRPr/>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7CDBBAC-D605-4734-BD55-04187DF4CDE4}" type="datetime1">
              <a:rPr lang="en-US" smtClean="0"/>
              <a:pPr>
                <a:defRPr/>
              </a:pPr>
              <a:t>5/23/2016</a:t>
            </a:fld>
            <a:endParaRPr lang="en-ZA"/>
          </a:p>
        </p:txBody>
      </p:sp>
      <p:sp>
        <p:nvSpPr>
          <p:cNvPr id="3" name="Footer Placeholder 4"/>
          <p:cNvSpPr>
            <a:spLocks noGrp="1"/>
          </p:cNvSpPr>
          <p:nvPr>
            <p:ph type="ftr" sz="quarter" idx="11"/>
          </p:nvPr>
        </p:nvSpPr>
        <p:spPr/>
        <p:txBody>
          <a:bodyPr/>
          <a:lstStyle>
            <a:lvl1pPr>
              <a:defRPr/>
            </a:lvl1pPr>
          </a:lstStyle>
          <a:p>
            <a:pPr>
              <a:defRPr/>
            </a:pPr>
            <a:endParaRPr lang="en-ZA"/>
          </a:p>
        </p:txBody>
      </p:sp>
      <p:sp>
        <p:nvSpPr>
          <p:cNvPr id="4" name="Slide Number Placeholder 5"/>
          <p:cNvSpPr>
            <a:spLocks noGrp="1"/>
          </p:cNvSpPr>
          <p:nvPr>
            <p:ph type="sldNum" sz="quarter" idx="12"/>
          </p:nvPr>
        </p:nvSpPr>
        <p:spPr/>
        <p:txBody>
          <a:bodyPr/>
          <a:lstStyle>
            <a:lvl1pPr>
              <a:defRPr/>
            </a:lvl1pPr>
          </a:lstStyle>
          <a:p>
            <a:pPr>
              <a:defRPr/>
            </a:pPr>
            <a:fld id="{63C7A5A1-3398-48A0-AD70-7EB12E62A26C}" type="slidenum">
              <a:rPr lang="en-ZA"/>
              <a:pPr>
                <a:defRPr/>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92C9BFF-134F-46D7-BCE8-DE718B05A85A}" type="datetime1">
              <a:rPr lang="en-US" smtClean="0"/>
              <a:pPr>
                <a:defRPr/>
              </a:pPr>
              <a:t>5/23/2016</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10F193AA-1C64-4430-A549-66C71D81A319}" type="slidenum">
              <a:rPr lang="en-ZA"/>
              <a:pPr>
                <a:defRPr/>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CE70AA0-0CC7-4AB0-85D3-06B2638734A5}" type="datetime1">
              <a:rPr lang="en-US" smtClean="0"/>
              <a:pPr>
                <a:defRPr/>
              </a:pPr>
              <a:t>5/23/2016</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69FF6F34-DED8-4935-A561-6E17072F1F7C}" type="slidenum">
              <a:rPr lang="en-ZA"/>
              <a:pPr>
                <a:defRPr/>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2CB1C4B9-670E-45DE-B30E-D98F732077F0}" type="datetime1">
              <a:rPr lang="en-US" smtClean="0"/>
              <a:pPr>
                <a:defRPr/>
              </a:pPr>
              <a:t>5/23/2016</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BA62F3F3-59DD-4652-92C5-EABE0160C4F9}" type="slidenum">
              <a:rPr lang="en-ZA"/>
              <a:pPr>
                <a:defRPr/>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3D1668EE-9129-43B2-93E3-1C6445E47746}" type="datetime1">
              <a:rPr lang="en-US" smtClean="0"/>
              <a:pPr>
                <a:defRPr/>
              </a:pPr>
              <a:t>5/23/2016</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5CB7BBBE-A910-431D-98D3-BD7E2ADDF273}" type="slidenum">
              <a:rPr lang="en-ZA"/>
              <a:pPr>
                <a:defRPr/>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ZA"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2DC1A56-3F33-4FC2-989B-024D64AE02CD}" type="datetime1">
              <a:rPr lang="en-US" smtClean="0"/>
              <a:pPr>
                <a:defRPr/>
              </a:pPr>
              <a:t>5/23/2016</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22EC3071-DF15-45CC-A747-2D8E6A795BF8}" type="slidenum">
              <a:rPr lang="en-ZA"/>
              <a:pPr>
                <a:defRPr/>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rupert.mthembu@dmr.gov.za"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63C7A5A1-3398-48A0-AD70-7EB12E62A26C}" type="slidenum">
              <a:rPr lang="en-ZA" smtClean="0"/>
              <a:pPr>
                <a:defRPr/>
              </a:pPr>
              <a:t>1</a:t>
            </a:fld>
            <a:endParaRPr lang="en-Z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4414" y="214290"/>
            <a:ext cx="7643866" cy="1143000"/>
          </a:xfrm>
        </p:spPr>
        <p:txBody>
          <a:bodyPr/>
          <a:lstStyle/>
          <a:p>
            <a:r>
              <a:rPr lang="en-US" b="1" dirty="0" smtClean="0"/>
              <a:t/>
            </a:r>
            <a:br>
              <a:rPr lang="en-US" b="1" dirty="0" smtClean="0"/>
            </a:br>
            <a:r>
              <a:rPr lang="en-US" b="1" dirty="0" smtClean="0"/>
              <a:t>MPRDA APPLICATION PROCESS</a:t>
            </a:r>
            <a:br>
              <a:rPr lang="en-US" b="1" dirty="0" smtClean="0"/>
            </a:br>
            <a:endParaRPr lang="en-ZA" dirty="0"/>
          </a:p>
        </p:txBody>
      </p:sp>
      <p:sp>
        <p:nvSpPr>
          <p:cNvPr id="3" name="Content Placeholder 2"/>
          <p:cNvSpPr>
            <a:spLocks noGrp="1"/>
          </p:cNvSpPr>
          <p:nvPr>
            <p:ph idx="1"/>
          </p:nvPr>
        </p:nvSpPr>
        <p:spPr>
          <a:xfrm>
            <a:off x="1214414" y="1428737"/>
            <a:ext cx="7715304" cy="3786214"/>
          </a:xfrm>
        </p:spPr>
        <p:txBody>
          <a:bodyPr/>
          <a:lstStyle/>
          <a:p>
            <a:pPr>
              <a:buFontTx/>
              <a:buNone/>
            </a:pPr>
            <a:endParaRPr lang="en-US" dirty="0" smtClean="0"/>
          </a:p>
          <a:p>
            <a:pPr>
              <a:buFontTx/>
              <a:buNone/>
            </a:pPr>
            <a:endParaRPr lang="en-US" dirty="0" smtClean="0"/>
          </a:p>
          <a:p>
            <a:pPr algn="ctr">
              <a:buFontTx/>
              <a:buNone/>
            </a:pPr>
            <a:r>
              <a:rPr lang="en-US" b="1" dirty="0" smtClean="0"/>
              <a:t>Rupert “</a:t>
            </a:r>
            <a:r>
              <a:rPr lang="en-US" b="1" dirty="0" err="1" smtClean="0"/>
              <a:t>Ruuu</a:t>
            </a:r>
            <a:r>
              <a:rPr lang="en-US" b="1" dirty="0" smtClean="0"/>
              <a:t>” Mthembu</a:t>
            </a:r>
          </a:p>
          <a:p>
            <a:pPr algn="ctr">
              <a:buFontTx/>
              <a:buNone/>
            </a:pPr>
            <a:r>
              <a:rPr lang="en-US" b="1" dirty="0" smtClean="0"/>
              <a:t>Mineral Laws Administration</a:t>
            </a:r>
          </a:p>
          <a:p>
            <a:pPr algn="ctr">
              <a:buFontTx/>
              <a:buNone/>
            </a:pPr>
            <a:r>
              <a:rPr lang="en-US" b="1" dirty="0" smtClean="0"/>
              <a:t>Mthatha Satellite Office</a:t>
            </a:r>
          </a:p>
          <a:p>
            <a:pPr algn="ctr">
              <a:buFontTx/>
              <a:buNone/>
            </a:pPr>
            <a:r>
              <a:rPr lang="en-US" b="1" dirty="0" smtClean="0"/>
              <a:t>Eastern Cape Region</a:t>
            </a:r>
          </a:p>
        </p:txBody>
      </p:sp>
      <p:sp>
        <p:nvSpPr>
          <p:cNvPr id="4" name="Slide Number Placeholder 3"/>
          <p:cNvSpPr>
            <a:spLocks noGrp="1"/>
          </p:cNvSpPr>
          <p:nvPr>
            <p:ph type="sldNum" sz="quarter" idx="12"/>
          </p:nvPr>
        </p:nvSpPr>
        <p:spPr/>
        <p:txBody>
          <a:bodyPr/>
          <a:lstStyle/>
          <a:p>
            <a:pPr>
              <a:defRPr/>
            </a:pPr>
            <a:fld id="{9C1CEF7C-0479-4D8B-85C2-EAB109B32C17}" type="slidenum">
              <a:rPr lang="en-ZA" smtClean="0"/>
              <a:pPr>
                <a:defRPr/>
              </a:pPr>
              <a:t>2</a:t>
            </a:fld>
            <a:endParaRPr lang="en-Z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332656"/>
            <a:ext cx="7715304" cy="5256584"/>
          </a:xfrm>
        </p:spPr>
        <p:txBody>
          <a:bodyPr/>
          <a:lstStyle/>
          <a:p>
            <a:pPr marL="0" indent="0" algn="ctr">
              <a:buNone/>
            </a:pPr>
            <a:r>
              <a:rPr lang="en-US" sz="3600" dirty="0"/>
              <a:t>INTRODUCTION</a:t>
            </a:r>
            <a:endParaRPr lang="en-US" sz="3600" dirty="0" smtClean="0"/>
          </a:p>
          <a:p>
            <a:pPr algn="just"/>
            <a:endParaRPr lang="en-US" sz="1600" dirty="0"/>
          </a:p>
          <a:p>
            <a:pPr algn="just"/>
            <a:r>
              <a:rPr lang="en-US" sz="1600" dirty="0" smtClean="0"/>
              <a:t>Eastern Cape is not blessed with an abundance of minerals such as diamonds, gold, platinum, etc. </a:t>
            </a:r>
          </a:p>
          <a:p>
            <a:pPr algn="just"/>
            <a:endParaRPr lang="en-US" sz="1600" dirty="0" smtClean="0"/>
          </a:p>
          <a:p>
            <a:pPr algn="just"/>
            <a:r>
              <a:rPr lang="en-US" sz="1600" dirty="0" smtClean="0"/>
              <a:t>Sand, gravel, stone, clay, etc. is plentiful</a:t>
            </a:r>
          </a:p>
          <a:p>
            <a:pPr algn="just"/>
            <a:endParaRPr lang="en-US" sz="1600" dirty="0" smtClean="0"/>
          </a:p>
          <a:p>
            <a:pPr algn="just"/>
            <a:r>
              <a:rPr lang="en-US" sz="1600" dirty="0" smtClean="0"/>
              <a:t>These so-called construction materials are minerals and cannot be mined without a right in terms of the Mineral and Petroleum Resources Development Act, 2002, (Act 28 of 2002) (</a:t>
            </a:r>
            <a:r>
              <a:rPr lang="en-US" sz="1600" b="1" dirty="0" smtClean="0"/>
              <a:t>MPRDA</a:t>
            </a:r>
            <a:r>
              <a:rPr lang="en-US" sz="1600" dirty="0" smtClean="0"/>
              <a:t>)</a:t>
            </a:r>
          </a:p>
          <a:p>
            <a:pPr algn="just"/>
            <a:endParaRPr lang="en-US" sz="1600" dirty="0" smtClean="0"/>
          </a:p>
          <a:p>
            <a:pPr algn="just">
              <a:buFont typeface="Arial" panose="020B0604020202020204" pitchFamily="34" charset="0"/>
              <a:buChar char="•"/>
            </a:pPr>
            <a:r>
              <a:rPr lang="en-US" sz="1600" dirty="0" smtClean="0"/>
              <a:t>Prospecting and mining application process is governed and regulated by the MPRDA</a:t>
            </a:r>
          </a:p>
          <a:p>
            <a:pPr marL="0" indent="0" algn="just">
              <a:buNone/>
            </a:pPr>
            <a:endParaRPr lang="en-US" sz="1600" dirty="0" smtClean="0"/>
          </a:p>
          <a:p>
            <a:pPr algn="just"/>
            <a:r>
              <a:rPr lang="en-US" sz="1600" dirty="0" smtClean="0"/>
              <a:t>The function and mandate of the Department of Mineral Resources (</a:t>
            </a:r>
            <a:r>
              <a:rPr lang="en-US" sz="1600" b="1" dirty="0" smtClean="0"/>
              <a:t>DMR</a:t>
            </a:r>
            <a:r>
              <a:rPr lang="en-US" sz="1600" dirty="0" smtClean="0"/>
              <a:t>) is to administer the MPRDA</a:t>
            </a:r>
          </a:p>
          <a:p>
            <a:pPr marL="0" indent="0" algn="just">
              <a:buNone/>
            </a:pPr>
            <a:endParaRPr lang="en-US" sz="1600" dirty="0" smtClean="0"/>
          </a:p>
        </p:txBody>
      </p:sp>
      <p:sp>
        <p:nvSpPr>
          <p:cNvPr id="2" name="Slide Number Placeholder 1"/>
          <p:cNvSpPr>
            <a:spLocks noGrp="1"/>
          </p:cNvSpPr>
          <p:nvPr>
            <p:ph type="sldNum" sz="quarter" idx="12"/>
          </p:nvPr>
        </p:nvSpPr>
        <p:spPr/>
        <p:txBody>
          <a:bodyPr/>
          <a:lstStyle/>
          <a:p>
            <a:pPr>
              <a:defRPr/>
            </a:pPr>
            <a:fld id="{9C1CEF7C-0479-4D8B-85C2-EAB109B32C17}" type="slidenum">
              <a:rPr lang="en-ZA" smtClean="0"/>
              <a:pPr>
                <a:defRPr/>
              </a:pPr>
              <a:t>3</a:t>
            </a:fld>
            <a:endParaRPr lang="en-Z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548680"/>
            <a:ext cx="7715304" cy="4666271"/>
          </a:xfrm>
        </p:spPr>
        <p:txBody>
          <a:bodyPr/>
          <a:lstStyle/>
          <a:p>
            <a:pPr marL="625475" indent="-285750" algn="just"/>
            <a:r>
              <a:rPr lang="en-US" sz="1600" dirty="0"/>
              <a:t>In terms of the Mineral and Petroleum Resources Development Act, 2002 (Act 28 of 2002) ("MPRDA"), materials such as stone, gravel sand, clay, etc. are classified as minerals and the quarrying and disposing thereof is seen as mining </a:t>
            </a:r>
          </a:p>
          <a:p>
            <a:pPr marL="625475" indent="-285750" algn="just"/>
            <a:endParaRPr lang="en-US" sz="1600" dirty="0"/>
          </a:p>
          <a:p>
            <a:pPr marL="625475" indent="-285750" algn="just"/>
            <a:r>
              <a:rPr lang="en-US" sz="1600" dirty="0"/>
              <a:t>Section 5(4) of the MPRDA provides that no person may prospect for, or remove or mine any mineral, or commence with any work incidental thereto on any area without—</a:t>
            </a:r>
          </a:p>
          <a:p>
            <a:pPr indent="-3175" algn="just">
              <a:buFontTx/>
              <a:buNone/>
            </a:pPr>
            <a:endParaRPr lang="en-US" sz="1600" dirty="0"/>
          </a:p>
          <a:p>
            <a:pPr marL="574675" indent="0">
              <a:buFontTx/>
              <a:buNone/>
            </a:pPr>
            <a:r>
              <a:rPr lang="en-US" sz="1600" dirty="0" smtClean="0"/>
              <a:t>(</a:t>
            </a:r>
            <a:r>
              <a:rPr lang="en-US" sz="1600" dirty="0"/>
              <a:t>a) an approved environmental management programme or approved environmental management plan, as the case may be; and</a:t>
            </a:r>
          </a:p>
          <a:p>
            <a:pPr indent="-3175" algn="just">
              <a:buFontTx/>
              <a:buNone/>
            </a:pPr>
            <a:endParaRPr lang="en-US" sz="1600" dirty="0"/>
          </a:p>
          <a:p>
            <a:pPr marL="574675" indent="0" algn="just">
              <a:buFontTx/>
              <a:buNone/>
            </a:pPr>
            <a:r>
              <a:rPr lang="en-US" sz="1600" dirty="0" smtClean="0"/>
              <a:t>(</a:t>
            </a:r>
            <a:r>
              <a:rPr lang="en-US" sz="1600" dirty="0"/>
              <a:t>b) a prospecting right, permission to remove, mining right or mining permit, as </a:t>
            </a:r>
            <a:r>
              <a:rPr lang="en-US" sz="1600" dirty="0" smtClean="0"/>
              <a:t>the </a:t>
            </a:r>
            <a:r>
              <a:rPr lang="en-US" sz="1600" dirty="0"/>
              <a:t>case may be.</a:t>
            </a:r>
          </a:p>
          <a:p>
            <a:pPr indent="-3175" algn="just">
              <a:buFontTx/>
              <a:buNone/>
            </a:pPr>
            <a:endParaRPr lang="en-ZA" sz="1600" dirty="0" smtClean="0"/>
          </a:p>
        </p:txBody>
      </p:sp>
      <p:sp>
        <p:nvSpPr>
          <p:cNvPr id="2" name="Slide Number Placeholder 1"/>
          <p:cNvSpPr>
            <a:spLocks noGrp="1"/>
          </p:cNvSpPr>
          <p:nvPr>
            <p:ph type="sldNum" sz="quarter" idx="12"/>
          </p:nvPr>
        </p:nvSpPr>
        <p:spPr/>
        <p:txBody>
          <a:bodyPr/>
          <a:lstStyle/>
          <a:p>
            <a:pPr>
              <a:defRPr/>
            </a:pPr>
            <a:fld id="{9C1CEF7C-0479-4D8B-85C2-EAB109B32C17}" type="slidenum">
              <a:rPr lang="en-ZA" smtClean="0"/>
              <a:pPr>
                <a:defRPr/>
              </a:pPr>
              <a:t>4</a:t>
            </a:fld>
            <a:endParaRPr lang="en-Z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4414" y="214290"/>
            <a:ext cx="7643866" cy="1143000"/>
          </a:xfrm>
        </p:spPr>
        <p:txBody>
          <a:bodyPr/>
          <a:lstStyle/>
          <a:p>
            <a:r>
              <a:rPr lang="en-ZA" dirty="0" smtClean="0"/>
              <a:t>Illegal mining</a:t>
            </a:r>
            <a:endParaRPr lang="en-ZA" dirty="0"/>
          </a:p>
        </p:txBody>
      </p:sp>
      <p:sp>
        <p:nvSpPr>
          <p:cNvPr id="3" name="Content Placeholder 2"/>
          <p:cNvSpPr>
            <a:spLocks noGrp="1"/>
          </p:cNvSpPr>
          <p:nvPr>
            <p:ph idx="1"/>
          </p:nvPr>
        </p:nvSpPr>
        <p:spPr>
          <a:xfrm>
            <a:off x="1214414" y="1428737"/>
            <a:ext cx="7715304" cy="3786214"/>
          </a:xfrm>
        </p:spPr>
        <p:txBody>
          <a:bodyPr/>
          <a:lstStyle/>
          <a:p>
            <a:pPr marL="625475" indent="-285750" algn="just"/>
            <a:r>
              <a:rPr lang="en-US" sz="1600" dirty="0"/>
              <a:t>Any mining activity in respect of which a right authorizing such activity, has not been granted by the Department, is illegal. </a:t>
            </a:r>
          </a:p>
          <a:p>
            <a:pPr marL="625475" indent="-285750" algn="just"/>
            <a:endParaRPr lang="en-US" sz="1600" dirty="0"/>
          </a:p>
          <a:p>
            <a:pPr marL="625475" indent="-285750" algn="just"/>
            <a:r>
              <a:rPr lang="en-US" sz="1600" dirty="0"/>
              <a:t>Illegal mining is an offence in terms of section 98 of the MPRDA. </a:t>
            </a:r>
          </a:p>
          <a:p>
            <a:pPr marL="625475" indent="-285750" algn="just"/>
            <a:endParaRPr lang="en-US" sz="1600" dirty="0"/>
          </a:p>
          <a:p>
            <a:pPr marL="625475" indent="-285750" algn="just"/>
            <a:r>
              <a:rPr lang="en-US" sz="1600" dirty="0"/>
              <a:t>Enormous damage to the environment is being caused by illegal mining as such activities are in most cases, left un-rehabilitated. Such scars </a:t>
            </a:r>
            <a:r>
              <a:rPr lang="en-US" sz="1600" dirty="0" smtClean="0"/>
              <a:t>in </a:t>
            </a:r>
            <a:r>
              <a:rPr lang="en-US" sz="1600" dirty="0"/>
              <a:t>the environment are unsightly, but more importantly, often dangerous to humans and animals.  </a:t>
            </a:r>
            <a:r>
              <a:rPr lang="en-US" sz="1600" dirty="0" smtClean="0"/>
              <a:t>It is also impossible to utilize un-rehabilitated land for agriculture or other land uses. This </a:t>
            </a:r>
            <a:r>
              <a:rPr lang="en-US" sz="1600" dirty="0"/>
              <a:t>is definitely not the legacy we want to leave our children. </a:t>
            </a:r>
            <a:endParaRPr lang="en-US" sz="1600" dirty="0" smtClean="0"/>
          </a:p>
          <a:p>
            <a:pPr marL="625475" indent="-285750" algn="just"/>
            <a:endParaRPr lang="en-US" sz="1600" dirty="0"/>
          </a:p>
          <a:p>
            <a:pPr marL="625475" indent="-285750" algn="just"/>
            <a:r>
              <a:rPr lang="en-US" sz="1600" dirty="0"/>
              <a:t>By ensuring that mining activities are legal, environmental-, social- and mine health and safety impacts, etc. can be controlled and remedied if required.</a:t>
            </a:r>
          </a:p>
          <a:p>
            <a:pPr indent="-3175" algn="just">
              <a:buFontTx/>
              <a:buNone/>
            </a:pPr>
            <a:endParaRPr lang="en-ZA" sz="1600" dirty="0" smtClean="0"/>
          </a:p>
        </p:txBody>
      </p:sp>
      <p:sp>
        <p:nvSpPr>
          <p:cNvPr id="4" name="Slide Number Placeholder 3"/>
          <p:cNvSpPr>
            <a:spLocks noGrp="1"/>
          </p:cNvSpPr>
          <p:nvPr>
            <p:ph type="sldNum" sz="quarter" idx="12"/>
          </p:nvPr>
        </p:nvSpPr>
        <p:spPr/>
        <p:txBody>
          <a:bodyPr/>
          <a:lstStyle/>
          <a:p>
            <a:pPr>
              <a:defRPr/>
            </a:pPr>
            <a:fld id="{9C1CEF7C-0479-4D8B-85C2-EAB109B32C17}" type="slidenum">
              <a:rPr lang="en-ZA" smtClean="0"/>
              <a:pPr>
                <a:defRPr/>
              </a:pPr>
              <a:t>5</a:t>
            </a:fld>
            <a:endParaRPr lang="en-ZA"/>
          </a:p>
        </p:txBody>
      </p:sp>
    </p:spTree>
    <p:extLst>
      <p:ext uri="{BB962C8B-B14F-4D97-AF65-F5344CB8AC3E}">
        <p14:creationId xmlns:p14="http://schemas.microsoft.com/office/powerpoint/2010/main" xmlns="" val="2236369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1052736"/>
            <a:ext cx="7534050" cy="4392488"/>
          </a:xfrm>
        </p:spPr>
        <p:txBody>
          <a:bodyPr/>
          <a:lstStyle/>
          <a:p>
            <a:pPr marL="339725" indent="-280988" algn="just"/>
            <a:r>
              <a:rPr lang="en-US" sz="1600" dirty="0"/>
              <a:t>In communal areas the perception exists traditionally, that Community Leaders such as Kings, Chiefs and Headmen are also the holders of the mineral rights and that permission may be obtained from them to take sand or gravel, etc. </a:t>
            </a:r>
            <a:endParaRPr lang="en-US" sz="1600" dirty="0" smtClean="0"/>
          </a:p>
          <a:p>
            <a:pPr marL="339725" indent="-280988" algn="just"/>
            <a:endParaRPr lang="en-US" sz="1600" dirty="0"/>
          </a:p>
          <a:p>
            <a:pPr marL="339725" indent="-280988" algn="just"/>
            <a:r>
              <a:rPr lang="en-US" sz="1600" dirty="0" smtClean="0"/>
              <a:t>The right to remove quantities of such minerals are often granted by </a:t>
            </a:r>
            <a:r>
              <a:rPr lang="en-US" sz="1600" dirty="0"/>
              <a:t>A</a:t>
            </a:r>
            <a:r>
              <a:rPr lang="en-US" sz="1600" dirty="0" smtClean="0"/>
              <a:t>uthorities upon payment of a nominal fee that is often used for upgrading of facilities in the community</a:t>
            </a:r>
            <a:r>
              <a:rPr lang="en-US" sz="1600" dirty="0"/>
              <a:t>. </a:t>
            </a:r>
            <a:r>
              <a:rPr lang="en-US" sz="1600" dirty="0" smtClean="0"/>
              <a:t>However, such funds are used for upgrades and no </a:t>
            </a:r>
            <a:r>
              <a:rPr lang="en-US" sz="1600" dirty="0"/>
              <a:t>provision </a:t>
            </a:r>
            <a:r>
              <a:rPr lang="en-US" sz="1600" dirty="0" smtClean="0"/>
              <a:t>is made for the rehabilitation of the mined-out land. </a:t>
            </a:r>
            <a:endParaRPr lang="en-US" sz="1600" dirty="0"/>
          </a:p>
          <a:p>
            <a:pPr marL="339725" indent="-280988" algn="just"/>
            <a:endParaRPr lang="en-US" sz="1600" dirty="0"/>
          </a:p>
          <a:p>
            <a:pPr marL="339725" indent="-280988" algn="just"/>
            <a:r>
              <a:rPr lang="en-US" sz="1600" dirty="0"/>
              <a:t>However, it must be noted that in terms of section 3 of the MPRDA, mineral resources are the common heritage of all the people of South Africa and the State, acting through the Minister of Mineral Resources is the custodian thereof for the benefit of all South Africans. </a:t>
            </a:r>
          </a:p>
          <a:p>
            <a:pPr marL="339725" indent="-280988" algn="just"/>
            <a:endParaRPr lang="en-US" sz="1600" dirty="0" smtClean="0"/>
          </a:p>
          <a:p>
            <a:pPr indent="-3175" algn="just">
              <a:buFontTx/>
              <a:buNone/>
            </a:pPr>
            <a:endParaRPr lang="en-ZA" sz="1600" dirty="0" smtClean="0"/>
          </a:p>
        </p:txBody>
      </p:sp>
      <p:sp>
        <p:nvSpPr>
          <p:cNvPr id="2" name="Slide Number Placeholder 1"/>
          <p:cNvSpPr>
            <a:spLocks noGrp="1"/>
          </p:cNvSpPr>
          <p:nvPr>
            <p:ph type="sldNum" sz="quarter" idx="12"/>
          </p:nvPr>
        </p:nvSpPr>
        <p:spPr/>
        <p:txBody>
          <a:bodyPr/>
          <a:lstStyle/>
          <a:p>
            <a:pPr>
              <a:defRPr/>
            </a:pPr>
            <a:fld id="{9C1CEF7C-0479-4D8B-85C2-EAB109B32C17}" type="slidenum">
              <a:rPr lang="en-ZA" smtClean="0"/>
              <a:pPr>
                <a:defRPr/>
              </a:pPr>
              <a:t>6</a:t>
            </a:fld>
            <a:endParaRPr lang="en-ZA"/>
          </a:p>
        </p:txBody>
      </p:sp>
    </p:spTree>
    <p:extLst>
      <p:ext uri="{BB962C8B-B14F-4D97-AF65-F5344CB8AC3E}">
        <p14:creationId xmlns:p14="http://schemas.microsoft.com/office/powerpoint/2010/main" xmlns="" val="969552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1052736"/>
            <a:ext cx="7534050" cy="4392488"/>
          </a:xfrm>
        </p:spPr>
        <p:txBody>
          <a:bodyPr/>
          <a:lstStyle/>
          <a:p>
            <a:pPr marL="339725" indent="-280988" algn="just"/>
            <a:r>
              <a:rPr lang="en-US" sz="2000" dirty="0" smtClean="0"/>
              <a:t>As indicated previously, it is the mandate and function of the Department to administer the MPRDA.</a:t>
            </a:r>
          </a:p>
          <a:p>
            <a:pPr marL="339725" indent="-280988" algn="just"/>
            <a:endParaRPr lang="en-US" sz="2000" dirty="0"/>
          </a:p>
          <a:p>
            <a:pPr marL="339725" indent="-280988" algn="just"/>
            <a:r>
              <a:rPr lang="en-US" sz="2000" dirty="0" smtClean="0"/>
              <a:t>It is therefore only through the Department that a right to mine and dispose of any mineral can legally be obtained.  The issuing of rights or permissions to mine or excavate any mineral does not fall under the jurisdiction of any other person, authority or department.</a:t>
            </a:r>
            <a:endParaRPr lang="en-US" sz="2000" dirty="0"/>
          </a:p>
          <a:p>
            <a:pPr indent="-3175" algn="just">
              <a:buFontTx/>
              <a:buNone/>
            </a:pPr>
            <a:endParaRPr lang="en-ZA" sz="1600" dirty="0" smtClean="0"/>
          </a:p>
        </p:txBody>
      </p:sp>
      <p:sp>
        <p:nvSpPr>
          <p:cNvPr id="2" name="Slide Number Placeholder 1"/>
          <p:cNvSpPr>
            <a:spLocks noGrp="1"/>
          </p:cNvSpPr>
          <p:nvPr>
            <p:ph type="sldNum" sz="quarter" idx="12"/>
          </p:nvPr>
        </p:nvSpPr>
        <p:spPr/>
        <p:txBody>
          <a:bodyPr/>
          <a:lstStyle/>
          <a:p>
            <a:pPr>
              <a:defRPr/>
            </a:pPr>
            <a:fld id="{9C1CEF7C-0479-4D8B-85C2-EAB109B32C17}" type="slidenum">
              <a:rPr lang="en-ZA" smtClean="0"/>
              <a:pPr>
                <a:defRPr/>
              </a:pPr>
              <a:t>7</a:t>
            </a:fld>
            <a:endParaRPr lang="en-ZA"/>
          </a:p>
        </p:txBody>
      </p:sp>
    </p:spTree>
    <p:extLst>
      <p:ext uri="{BB962C8B-B14F-4D97-AF65-F5344CB8AC3E}">
        <p14:creationId xmlns:p14="http://schemas.microsoft.com/office/powerpoint/2010/main" xmlns="" val="3169305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4414" y="214290"/>
            <a:ext cx="7643866" cy="1143000"/>
          </a:xfrm>
        </p:spPr>
        <p:txBody>
          <a:bodyPr/>
          <a:lstStyle/>
          <a:p>
            <a:r>
              <a:rPr lang="en-US" sz="1600" b="1" u="sng" dirty="0" smtClean="0"/>
              <a:t>APPLICATION FOR MINING OR PROSPECTING RIGHTS AND MINING PERMITS</a:t>
            </a:r>
            <a:r>
              <a:rPr lang="en-US" b="1" u="sng" dirty="0" smtClean="0"/>
              <a:t/>
            </a:r>
            <a:br>
              <a:rPr lang="en-US" b="1" u="sng" dirty="0" smtClean="0"/>
            </a:br>
            <a:endParaRPr lang="en-ZA" sz="2800" dirty="0"/>
          </a:p>
        </p:txBody>
      </p:sp>
      <p:sp>
        <p:nvSpPr>
          <p:cNvPr id="3" name="Content Placeholder 2"/>
          <p:cNvSpPr>
            <a:spLocks noGrp="1"/>
          </p:cNvSpPr>
          <p:nvPr>
            <p:ph idx="1"/>
          </p:nvPr>
        </p:nvSpPr>
        <p:spPr>
          <a:xfrm>
            <a:off x="1214414" y="836712"/>
            <a:ext cx="7715304" cy="4378239"/>
          </a:xfrm>
        </p:spPr>
        <p:txBody>
          <a:bodyPr/>
          <a:lstStyle/>
          <a:p>
            <a:endParaRPr lang="en-US" sz="900" b="1" u="sng" dirty="0" smtClean="0"/>
          </a:p>
          <a:p>
            <a:pPr algn="just"/>
            <a:r>
              <a:rPr lang="en-US" sz="1600" b="1" dirty="0" smtClean="0"/>
              <a:t> </a:t>
            </a:r>
            <a:r>
              <a:rPr lang="en-US" sz="1600" dirty="0" smtClean="0"/>
              <a:t>	Various sections of MPRDA deals with different rights</a:t>
            </a:r>
          </a:p>
          <a:p>
            <a:pPr algn="just"/>
            <a:endParaRPr lang="en-US" sz="900" dirty="0" smtClean="0"/>
          </a:p>
          <a:p>
            <a:pPr algn="just">
              <a:buFontTx/>
              <a:buNone/>
            </a:pPr>
            <a:r>
              <a:rPr lang="en-US" sz="1600" dirty="0" smtClean="0"/>
              <a:t> 		-</a:t>
            </a:r>
            <a:r>
              <a:rPr lang="en-US" sz="1600" b="1" dirty="0" smtClean="0"/>
              <a:t>   </a:t>
            </a:r>
            <a:r>
              <a:rPr lang="en-US" sz="1600" dirty="0" smtClean="0"/>
              <a:t>16 – Prospecting Rights</a:t>
            </a:r>
          </a:p>
          <a:p>
            <a:pPr algn="just">
              <a:buFontTx/>
              <a:buNone/>
            </a:pPr>
            <a:r>
              <a:rPr lang="en-US" sz="1600" dirty="0" smtClean="0"/>
              <a:t>		-   22 – Mining Rights</a:t>
            </a:r>
          </a:p>
          <a:p>
            <a:pPr algn="just">
              <a:buFontTx/>
              <a:buNone/>
            </a:pPr>
            <a:r>
              <a:rPr lang="en-US" sz="1600" dirty="0" smtClean="0"/>
              <a:t>		-   27 – Mining Permits</a:t>
            </a:r>
          </a:p>
          <a:p>
            <a:pPr algn="just">
              <a:buFontTx/>
              <a:buNone/>
            </a:pPr>
            <a:endParaRPr lang="en-US" sz="1600" dirty="0" smtClean="0"/>
          </a:p>
          <a:p>
            <a:pPr algn="just"/>
            <a:r>
              <a:rPr lang="en-US" sz="1600" dirty="0" smtClean="0"/>
              <a:t> 	Must be lodged –</a:t>
            </a:r>
          </a:p>
          <a:p>
            <a:pPr algn="just">
              <a:buFontTx/>
              <a:buNone/>
            </a:pPr>
            <a:r>
              <a:rPr lang="en-US" sz="1600" dirty="0" smtClean="0"/>
              <a:t>		-   on-line on the SAMRAD application Portal on the website of the Department</a:t>
            </a:r>
          </a:p>
          <a:p>
            <a:pPr marL="1150938" lvl="2" indent="-236538" algn="just">
              <a:buFontTx/>
              <a:buChar char="-"/>
            </a:pPr>
            <a:r>
              <a:rPr lang="en-US" sz="1600" dirty="0" smtClean="0"/>
              <a:t>in the prescribed manner</a:t>
            </a:r>
          </a:p>
          <a:p>
            <a:pPr lvl="2" algn="just">
              <a:buFontTx/>
              <a:buChar char="-"/>
            </a:pPr>
            <a:r>
              <a:rPr lang="en-US" sz="1600" dirty="0"/>
              <a:t>i</a:t>
            </a:r>
            <a:r>
              <a:rPr lang="en-US" sz="1600" dirty="0" smtClean="0"/>
              <a:t>n the correct region</a:t>
            </a:r>
          </a:p>
          <a:p>
            <a:pPr lvl="2" algn="just">
              <a:buFontTx/>
              <a:buChar char="-"/>
            </a:pPr>
            <a:r>
              <a:rPr lang="en-US" sz="1600" dirty="0" smtClean="0"/>
              <a:t>accompanied by the prescribed fee (Internet payment – Credit   card).</a:t>
            </a:r>
          </a:p>
          <a:p>
            <a:pPr algn="just"/>
            <a:endParaRPr lang="en-US" sz="1600" dirty="0" smtClean="0"/>
          </a:p>
          <a:p>
            <a:pPr marL="914400" indent="-914400" algn="just"/>
            <a:r>
              <a:rPr lang="en-US" sz="1600" dirty="0" smtClean="0"/>
              <a:t> Applicable Regulations prescribe the manner as well as the attachments that are required</a:t>
            </a:r>
          </a:p>
        </p:txBody>
      </p:sp>
      <p:sp>
        <p:nvSpPr>
          <p:cNvPr id="4" name="Slide Number Placeholder 3"/>
          <p:cNvSpPr>
            <a:spLocks noGrp="1"/>
          </p:cNvSpPr>
          <p:nvPr>
            <p:ph type="sldNum" sz="quarter" idx="12"/>
          </p:nvPr>
        </p:nvSpPr>
        <p:spPr/>
        <p:txBody>
          <a:bodyPr/>
          <a:lstStyle/>
          <a:p>
            <a:pPr>
              <a:defRPr/>
            </a:pPr>
            <a:fld id="{9C1CEF7C-0479-4D8B-85C2-EAB109B32C17}" type="slidenum">
              <a:rPr lang="en-ZA" smtClean="0"/>
              <a:pPr>
                <a:defRPr/>
              </a:pPr>
              <a:t>8</a:t>
            </a:fld>
            <a:endParaRPr lang="en-Z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404664"/>
            <a:ext cx="7715304" cy="5112568"/>
          </a:xfrm>
        </p:spPr>
        <p:txBody>
          <a:bodyPr/>
          <a:lstStyle/>
          <a:p>
            <a:pPr marL="0" indent="0" algn="just">
              <a:buNone/>
            </a:pPr>
            <a:r>
              <a:rPr lang="en-US" sz="1600" b="1" dirty="0" smtClean="0"/>
              <a:t> </a:t>
            </a:r>
            <a:r>
              <a:rPr lang="en-US" sz="1600" dirty="0" smtClean="0"/>
              <a:t>	</a:t>
            </a:r>
            <a:r>
              <a:rPr lang="en-US" sz="1800" b="1" dirty="0"/>
              <a:t>Attachments that must be uploaded as appendixes</a:t>
            </a:r>
            <a:endParaRPr lang="en-US" sz="1800" b="1" dirty="0" smtClean="0"/>
          </a:p>
          <a:p>
            <a:pPr marL="914400" indent="-280988" algn="just"/>
            <a:r>
              <a:rPr lang="en-US" sz="1600" b="1" dirty="0" smtClean="0"/>
              <a:t>Sketch Plan – Regulation 2(2):</a:t>
            </a:r>
          </a:p>
          <a:p>
            <a:pPr algn="just"/>
            <a:endParaRPr lang="en-US" sz="1600" b="1" dirty="0" smtClean="0"/>
          </a:p>
          <a:p>
            <a:pPr marL="0" indent="457200" algn="just">
              <a:buNone/>
            </a:pPr>
            <a:r>
              <a:rPr lang="en-US" sz="1600" dirty="0" smtClean="0"/>
              <a:t>-	Clearly identify area, signed by applicant and surveyor, containing:</a:t>
            </a:r>
          </a:p>
          <a:p>
            <a:pPr lvl="1" algn="just"/>
            <a:r>
              <a:rPr lang="en-US" sz="1600" dirty="0" smtClean="0"/>
              <a:t>	 Co-ordinates and Spheroid (request WGS 84 in LO Format)</a:t>
            </a:r>
          </a:p>
          <a:p>
            <a:pPr lvl="1" algn="just"/>
            <a:r>
              <a:rPr lang="en-US" sz="1600" dirty="0" smtClean="0"/>
              <a:t>	 North Point</a:t>
            </a:r>
          </a:p>
          <a:p>
            <a:pPr lvl="1" algn="just"/>
            <a:r>
              <a:rPr lang="en-US" sz="1600" dirty="0" smtClean="0"/>
              <a:t>	 Scale</a:t>
            </a:r>
          </a:p>
          <a:p>
            <a:pPr lvl="1" algn="just"/>
            <a:r>
              <a:rPr lang="en-US" sz="1600" dirty="0" smtClean="0"/>
              <a:t>	 Location map</a:t>
            </a:r>
          </a:p>
          <a:p>
            <a:pPr lvl="1" algn="just"/>
            <a:r>
              <a:rPr lang="en-US" sz="1600" dirty="0" smtClean="0"/>
              <a:t>	 Farm name and number</a:t>
            </a:r>
          </a:p>
          <a:p>
            <a:pPr lvl="1" algn="just"/>
            <a:r>
              <a:rPr lang="en-US" sz="1600" dirty="0" smtClean="0"/>
              <a:t>	 Extent in hectares</a:t>
            </a:r>
          </a:p>
          <a:p>
            <a:pPr lvl="1" algn="just"/>
            <a:r>
              <a:rPr lang="en-US" sz="1600" dirty="0" smtClean="0"/>
              <a:t>	 Boundaries of the land</a:t>
            </a:r>
          </a:p>
          <a:p>
            <a:pPr lvl="1" algn="just"/>
            <a:r>
              <a:rPr lang="en-US" sz="1600" dirty="0" smtClean="0"/>
              <a:t>	 Surface structures, servitudes</a:t>
            </a:r>
          </a:p>
          <a:p>
            <a:pPr lvl="1" algn="just"/>
            <a:r>
              <a:rPr lang="en-US" sz="1600" dirty="0" smtClean="0"/>
              <a:t>	 Topography, including contours</a:t>
            </a:r>
          </a:p>
          <a:p>
            <a:pPr lvl="1" algn="just"/>
            <a:endParaRPr lang="en-US" sz="1600" dirty="0" smtClean="0"/>
          </a:p>
          <a:p>
            <a:pPr marL="633413" indent="-58738" algn="just"/>
            <a:r>
              <a:rPr lang="en-US" sz="1600" dirty="0" smtClean="0"/>
              <a:t>	NB - </a:t>
            </a:r>
            <a:r>
              <a:rPr lang="en-US" sz="1600" u="sng" dirty="0" smtClean="0"/>
              <a:t>Diagram</a:t>
            </a:r>
            <a:r>
              <a:rPr lang="en-US" sz="1600" dirty="0" smtClean="0"/>
              <a:t> by </a:t>
            </a:r>
            <a:r>
              <a:rPr lang="en-US" sz="1600" u="sng" dirty="0" smtClean="0"/>
              <a:t>Land Surveyor</a:t>
            </a:r>
            <a:r>
              <a:rPr lang="en-US" sz="1600" dirty="0" smtClean="0"/>
              <a:t> must accompany </a:t>
            </a:r>
            <a:r>
              <a:rPr lang="en-US" sz="1600" u="sng" dirty="0" smtClean="0"/>
              <a:t>Mining </a:t>
            </a:r>
          </a:p>
          <a:p>
            <a:pPr algn="just">
              <a:buFontTx/>
              <a:buNone/>
            </a:pPr>
            <a:r>
              <a:rPr lang="en-US" sz="1600" dirty="0" smtClean="0"/>
              <a:t>		</a:t>
            </a:r>
            <a:r>
              <a:rPr lang="en-US" sz="1600" u="sng" dirty="0" smtClean="0"/>
              <a:t>Right</a:t>
            </a:r>
            <a:r>
              <a:rPr lang="en-US" sz="1600" dirty="0" smtClean="0"/>
              <a:t> for registration at Mineral and Petroleum Titles Registration 	Office.</a:t>
            </a:r>
          </a:p>
        </p:txBody>
      </p:sp>
      <p:sp>
        <p:nvSpPr>
          <p:cNvPr id="2" name="Slide Number Placeholder 1"/>
          <p:cNvSpPr>
            <a:spLocks noGrp="1"/>
          </p:cNvSpPr>
          <p:nvPr>
            <p:ph type="sldNum" sz="quarter" idx="12"/>
          </p:nvPr>
        </p:nvSpPr>
        <p:spPr/>
        <p:txBody>
          <a:bodyPr/>
          <a:lstStyle/>
          <a:p>
            <a:pPr>
              <a:defRPr/>
            </a:pPr>
            <a:fld id="{9C1CEF7C-0479-4D8B-85C2-EAB109B32C17}" type="slidenum">
              <a:rPr lang="en-ZA" smtClean="0"/>
              <a:pPr>
                <a:defRPr/>
              </a:pPr>
              <a:t>9</a:t>
            </a:fld>
            <a:endParaRPr lang="en-ZA"/>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1268760"/>
            <a:ext cx="7715304" cy="3600400"/>
          </a:xfrm>
        </p:spPr>
        <p:txBody>
          <a:bodyPr/>
          <a:lstStyle/>
          <a:p>
            <a:pPr algn="just"/>
            <a:r>
              <a:rPr lang="en-US" sz="1600" dirty="0" smtClean="0"/>
              <a:t>	</a:t>
            </a:r>
            <a:r>
              <a:rPr lang="en-US" sz="1600" b="1" dirty="0"/>
              <a:t>Prospecting Work Programme </a:t>
            </a:r>
            <a:r>
              <a:rPr lang="en-US" sz="1600" b="1" dirty="0" smtClean="0"/>
              <a:t>and </a:t>
            </a:r>
            <a:r>
              <a:rPr lang="en-US" sz="1600" b="1" dirty="0"/>
              <a:t>Mining  Work Programme </a:t>
            </a:r>
            <a:endParaRPr lang="en-US" sz="1600" b="1" dirty="0" smtClean="0"/>
          </a:p>
          <a:p>
            <a:pPr lvl="1" algn="just">
              <a:buNone/>
            </a:pPr>
            <a:r>
              <a:rPr lang="en-US" sz="1600" dirty="0" smtClean="0"/>
              <a:t>		</a:t>
            </a:r>
          </a:p>
          <a:p>
            <a:pPr lvl="1" algn="just">
              <a:buNone/>
            </a:pPr>
            <a:r>
              <a:rPr lang="en-US" sz="1600" dirty="0"/>
              <a:t>	</a:t>
            </a:r>
            <a:r>
              <a:rPr lang="en-US" sz="1600" dirty="0" smtClean="0"/>
              <a:t>	</a:t>
            </a:r>
            <a:r>
              <a:rPr lang="en-US" sz="1600" dirty="0" err="1" smtClean="0"/>
              <a:t>Programmes</a:t>
            </a:r>
            <a:r>
              <a:rPr lang="en-US" sz="1600" dirty="0" smtClean="0"/>
              <a:t> must contain information that will indicate the applicant’s</a:t>
            </a:r>
          </a:p>
          <a:p>
            <a:pPr lvl="1" algn="just">
              <a:buNone/>
            </a:pPr>
            <a:endParaRPr lang="en-US" sz="1600" dirty="0" smtClean="0"/>
          </a:p>
          <a:p>
            <a:pPr algn="just">
              <a:buNone/>
            </a:pPr>
            <a:r>
              <a:rPr lang="en-US" sz="1600" dirty="0" smtClean="0"/>
              <a:t>		- ability to finance proposed operation</a:t>
            </a:r>
          </a:p>
          <a:p>
            <a:pPr algn="just">
              <a:buNone/>
            </a:pPr>
            <a:endParaRPr lang="en-US" sz="1600" dirty="0" smtClean="0"/>
          </a:p>
          <a:p>
            <a:pPr algn="just">
              <a:buNone/>
            </a:pPr>
            <a:r>
              <a:rPr lang="en-US" sz="1600" dirty="0" smtClean="0"/>
              <a:t>		- technical ability to execute proposed operation</a:t>
            </a:r>
          </a:p>
          <a:p>
            <a:pPr algn="just">
              <a:buNone/>
            </a:pPr>
            <a:r>
              <a:rPr lang="en-US" dirty="0" smtClean="0"/>
              <a:t>		</a:t>
            </a:r>
            <a:r>
              <a:rPr lang="en-US" sz="1600" dirty="0" smtClean="0"/>
              <a:t>- cash flow forecast including funding for social and labour  plan, 	   etc.</a:t>
            </a:r>
          </a:p>
          <a:p>
            <a:pPr algn="just">
              <a:buNone/>
            </a:pPr>
            <a:r>
              <a:rPr lang="en-US" sz="1600" b="1" dirty="0" smtClean="0"/>
              <a:t> 	</a:t>
            </a:r>
            <a:endParaRPr lang="en-ZA" dirty="0"/>
          </a:p>
        </p:txBody>
      </p:sp>
      <p:sp>
        <p:nvSpPr>
          <p:cNvPr id="2" name="Slide Number Placeholder 1"/>
          <p:cNvSpPr>
            <a:spLocks noGrp="1"/>
          </p:cNvSpPr>
          <p:nvPr>
            <p:ph type="sldNum" sz="quarter" idx="12"/>
          </p:nvPr>
        </p:nvSpPr>
        <p:spPr/>
        <p:txBody>
          <a:bodyPr/>
          <a:lstStyle/>
          <a:p>
            <a:pPr>
              <a:defRPr/>
            </a:pPr>
            <a:fld id="{9C1CEF7C-0479-4D8B-85C2-EAB109B32C17}" type="slidenum">
              <a:rPr lang="en-ZA" smtClean="0"/>
              <a:pPr>
                <a:defRPr/>
              </a:pPr>
              <a:t>10</a:t>
            </a:fld>
            <a:endParaRPr lang="en-ZA"/>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1052736"/>
            <a:ext cx="7715304" cy="4536504"/>
          </a:xfrm>
        </p:spPr>
        <p:txBody>
          <a:bodyPr/>
          <a:lstStyle/>
          <a:p>
            <a:pPr algn="just">
              <a:buNone/>
            </a:pPr>
            <a:r>
              <a:rPr lang="en-US" sz="1600" dirty="0" smtClean="0"/>
              <a:t>	</a:t>
            </a:r>
          </a:p>
          <a:p>
            <a:pPr lvl="1" algn="just">
              <a:buNone/>
            </a:pPr>
            <a:r>
              <a:rPr lang="en-US" sz="1600" dirty="0" smtClean="0"/>
              <a:t>		</a:t>
            </a:r>
            <a:endParaRPr lang="en-ZA" dirty="0"/>
          </a:p>
        </p:txBody>
      </p:sp>
      <p:sp>
        <p:nvSpPr>
          <p:cNvPr id="5" name="Rectangle 4"/>
          <p:cNvSpPr/>
          <p:nvPr/>
        </p:nvSpPr>
        <p:spPr>
          <a:xfrm>
            <a:off x="1475656" y="1305342"/>
            <a:ext cx="7128792" cy="3539430"/>
          </a:xfrm>
          <a:prstGeom prst="rect">
            <a:avLst/>
          </a:prstGeom>
        </p:spPr>
        <p:txBody>
          <a:bodyPr wrap="square">
            <a:spAutoFit/>
          </a:bodyPr>
          <a:lstStyle/>
          <a:p>
            <a:pPr marL="285750" indent="-285750">
              <a:buFont typeface="Arial" panose="020B0604020202020204" pitchFamily="34" charset="0"/>
              <a:buChar char="•"/>
            </a:pPr>
            <a:r>
              <a:rPr lang="en-US" sz="1600" b="1" dirty="0">
                <a:latin typeface="+mn-lt"/>
              </a:rPr>
              <a:t>Social and Labour </a:t>
            </a:r>
            <a:r>
              <a:rPr lang="en-US" sz="1600" b="1" dirty="0" smtClean="0">
                <a:latin typeface="+mn-lt"/>
              </a:rPr>
              <a:t>Plan</a:t>
            </a:r>
          </a:p>
          <a:p>
            <a:r>
              <a:rPr lang="en-US" sz="1600" dirty="0">
                <a:latin typeface="+mn-lt"/>
              </a:rPr>
              <a:t>	</a:t>
            </a:r>
          </a:p>
          <a:p>
            <a:pPr marL="280988"/>
            <a:r>
              <a:rPr lang="en-US" sz="1600" dirty="0" smtClean="0">
                <a:latin typeface="+mn-lt"/>
              </a:rPr>
              <a:t>The </a:t>
            </a:r>
            <a:r>
              <a:rPr lang="en-US" sz="1600" dirty="0">
                <a:latin typeface="+mn-lt"/>
              </a:rPr>
              <a:t>objectives of the social and Labour Plan is to </a:t>
            </a:r>
            <a:r>
              <a:rPr lang="en-US" sz="1600" dirty="0" smtClean="0">
                <a:latin typeface="+mn-lt"/>
              </a:rPr>
              <a:t> </a:t>
            </a:r>
          </a:p>
          <a:p>
            <a:pPr marL="280988"/>
            <a:endParaRPr lang="en-US" sz="1600" dirty="0" smtClean="0">
              <a:latin typeface="+mn-lt"/>
            </a:endParaRPr>
          </a:p>
          <a:p>
            <a:pPr marL="566738" indent="-285750">
              <a:buFontTx/>
              <a:buChar char="-"/>
            </a:pPr>
            <a:r>
              <a:rPr lang="en-US" sz="1600" dirty="0" smtClean="0">
                <a:latin typeface="+mn-lt"/>
              </a:rPr>
              <a:t>promote </a:t>
            </a:r>
            <a:r>
              <a:rPr lang="en-US" sz="1600" dirty="0">
                <a:latin typeface="+mn-lt"/>
              </a:rPr>
              <a:t>employment and advance social and economic welfare of all South </a:t>
            </a:r>
            <a:r>
              <a:rPr lang="en-US" sz="1600" dirty="0" smtClean="0">
                <a:latin typeface="+mn-lt"/>
              </a:rPr>
              <a:t>Africans</a:t>
            </a:r>
          </a:p>
          <a:p>
            <a:pPr marL="566738" indent="-285750">
              <a:buFontTx/>
              <a:buChar char="-"/>
            </a:pPr>
            <a:endParaRPr lang="en-US" sz="1600" dirty="0">
              <a:latin typeface="+mn-lt"/>
            </a:endParaRPr>
          </a:p>
          <a:p>
            <a:pPr marL="566738" indent="-285750">
              <a:buFontTx/>
              <a:buChar char="-"/>
            </a:pPr>
            <a:r>
              <a:rPr lang="en-US" sz="1600" dirty="0" smtClean="0">
                <a:latin typeface="+mn-lt"/>
              </a:rPr>
              <a:t>contribute </a:t>
            </a:r>
            <a:r>
              <a:rPr lang="en-US" sz="1600" dirty="0">
                <a:latin typeface="+mn-lt"/>
              </a:rPr>
              <a:t>to transformation of mining </a:t>
            </a:r>
            <a:r>
              <a:rPr lang="en-US" sz="1600" dirty="0" smtClean="0">
                <a:latin typeface="+mn-lt"/>
              </a:rPr>
              <a:t>industry</a:t>
            </a:r>
          </a:p>
          <a:p>
            <a:pPr marL="566738" indent="-285750">
              <a:buFontTx/>
              <a:buChar char="-"/>
            </a:pPr>
            <a:endParaRPr lang="en-US" sz="1600" dirty="0">
              <a:latin typeface="+mn-lt"/>
            </a:endParaRPr>
          </a:p>
          <a:p>
            <a:pPr marL="574675" indent="-293688">
              <a:buFontTx/>
              <a:buChar char="-"/>
            </a:pPr>
            <a:r>
              <a:rPr lang="en-US" sz="1600" dirty="0" smtClean="0">
                <a:latin typeface="+mn-lt"/>
              </a:rPr>
              <a:t>ensure </a:t>
            </a:r>
            <a:r>
              <a:rPr lang="en-US" sz="1600" dirty="0">
                <a:latin typeface="+mn-lt"/>
              </a:rPr>
              <a:t>that holders of mining rights contribute towards socio-economic </a:t>
            </a:r>
            <a:r>
              <a:rPr lang="en-US" sz="1600" dirty="0" smtClean="0">
                <a:latin typeface="+mn-lt"/>
              </a:rPr>
              <a:t>development </a:t>
            </a:r>
            <a:r>
              <a:rPr lang="en-US" sz="1600" dirty="0">
                <a:latin typeface="+mn-lt"/>
              </a:rPr>
              <a:t>of areas which they affect by their </a:t>
            </a:r>
            <a:r>
              <a:rPr lang="en-US" sz="1600" dirty="0" smtClean="0">
                <a:latin typeface="+mn-lt"/>
              </a:rPr>
              <a:t>operations</a:t>
            </a:r>
          </a:p>
          <a:p>
            <a:pPr marL="574675" indent="-293688">
              <a:buFontTx/>
              <a:buChar char="-"/>
            </a:pPr>
            <a:endParaRPr lang="en-US" sz="1600" dirty="0">
              <a:latin typeface="+mn-lt"/>
            </a:endParaRPr>
          </a:p>
          <a:p>
            <a:pPr marL="574675" indent="-293688">
              <a:buFontTx/>
              <a:buChar char="-"/>
            </a:pPr>
            <a:r>
              <a:rPr lang="en-US" sz="1600" dirty="0" smtClean="0">
                <a:latin typeface="+mn-lt"/>
              </a:rPr>
              <a:t> </a:t>
            </a:r>
            <a:r>
              <a:rPr lang="en-US" sz="1600" dirty="0">
                <a:latin typeface="+mn-lt"/>
              </a:rPr>
              <a:t>ensure that holders of mining rights contribute towards socio-economic development of labour sending areas </a:t>
            </a:r>
          </a:p>
        </p:txBody>
      </p:sp>
      <p:sp>
        <p:nvSpPr>
          <p:cNvPr id="2" name="Slide Number Placeholder 1"/>
          <p:cNvSpPr>
            <a:spLocks noGrp="1"/>
          </p:cNvSpPr>
          <p:nvPr>
            <p:ph type="sldNum" sz="quarter" idx="12"/>
          </p:nvPr>
        </p:nvSpPr>
        <p:spPr/>
        <p:txBody>
          <a:bodyPr/>
          <a:lstStyle/>
          <a:p>
            <a:pPr>
              <a:defRPr/>
            </a:pPr>
            <a:fld id="{9C1CEF7C-0479-4D8B-85C2-EAB109B32C17}" type="slidenum">
              <a:rPr lang="en-ZA" smtClean="0"/>
              <a:pPr>
                <a:defRPr/>
              </a:pPr>
              <a:t>11</a:t>
            </a:fld>
            <a:endParaRPr lang="en-ZA"/>
          </a:p>
        </p:txBody>
      </p:sp>
    </p:spTree>
    <p:extLst>
      <p:ext uri="{BB962C8B-B14F-4D97-AF65-F5344CB8AC3E}">
        <p14:creationId xmlns:p14="http://schemas.microsoft.com/office/powerpoint/2010/main" xmlns="" val="1981821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980728"/>
            <a:ext cx="7715304" cy="4234223"/>
          </a:xfrm>
        </p:spPr>
        <p:txBody>
          <a:bodyPr/>
          <a:lstStyle/>
          <a:p>
            <a:pPr algn="just">
              <a:buNone/>
            </a:pPr>
            <a:r>
              <a:rPr lang="en-US" sz="1600" dirty="0" smtClean="0"/>
              <a:t>	</a:t>
            </a:r>
          </a:p>
          <a:p>
            <a:pPr algn="just"/>
            <a:r>
              <a:rPr lang="en-US" sz="1600" b="1" dirty="0" smtClean="0"/>
              <a:t>Proof of Financial Competence</a:t>
            </a:r>
          </a:p>
          <a:p>
            <a:pPr algn="just">
              <a:buNone/>
            </a:pPr>
            <a:endParaRPr lang="en-US" sz="1600" dirty="0" smtClean="0"/>
          </a:p>
          <a:p>
            <a:pPr marL="457200" indent="-58738" algn="just">
              <a:buNone/>
            </a:pPr>
            <a:r>
              <a:rPr lang="en-US" sz="1600" dirty="0" smtClean="0"/>
              <a:t>A budget and documentary proof of financial ability or access thereto:</a:t>
            </a:r>
          </a:p>
          <a:p>
            <a:pPr algn="just">
              <a:buNone/>
            </a:pPr>
            <a:r>
              <a:rPr lang="en-US" sz="1600" dirty="0" smtClean="0"/>
              <a:t>	- Loan agreements</a:t>
            </a:r>
          </a:p>
          <a:p>
            <a:pPr algn="just">
              <a:buNone/>
            </a:pPr>
            <a:r>
              <a:rPr lang="en-US" sz="1600" dirty="0" smtClean="0"/>
              <a:t>	- Resolution by a company to provide finances</a:t>
            </a:r>
          </a:p>
          <a:p>
            <a:pPr algn="just">
              <a:buNone/>
            </a:pPr>
            <a:r>
              <a:rPr lang="en-US" sz="1600" dirty="0" smtClean="0"/>
              <a:t>	- Any other mechanism or scheme providing finances.  </a:t>
            </a:r>
          </a:p>
          <a:p>
            <a:pPr algn="just">
              <a:buNone/>
            </a:pPr>
            <a:r>
              <a:rPr lang="en-US" sz="1600" dirty="0" smtClean="0"/>
              <a:t>	- Note: bank statements cannot be considered as proof of financial     </a:t>
            </a:r>
          </a:p>
          <a:p>
            <a:pPr algn="just">
              <a:buNone/>
            </a:pPr>
            <a:r>
              <a:rPr lang="en-US" sz="1600" dirty="0" smtClean="0"/>
              <a:t>          ability</a:t>
            </a:r>
          </a:p>
          <a:p>
            <a:pPr algn="just">
              <a:buNone/>
            </a:pPr>
            <a:endParaRPr lang="en-US" sz="1600" dirty="0" smtClean="0"/>
          </a:p>
          <a:p>
            <a:pPr algn="just">
              <a:buNone/>
            </a:pPr>
            <a:r>
              <a:rPr lang="en-US" sz="1600" dirty="0" smtClean="0"/>
              <a:t> 	</a:t>
            </a:r>
          </a:p>
        </p:txBody>
      </p:sp>
      <p:sp>
        <p:nvSpPr>
          <p:cNvPr id="2" name="Slide Number Placeholder 1"/>
          <p:cNvSpPr>
            <a:spLocks noGrp="1"/>
          </p:cNvSpPr>
          <p:nvPr>
            <p:ph type="sldNum" sz="quarter" idx="12"/>
          </p:nvPr>
        </p:nvSpPr>
        <p:spPr/>
        <p:txBody>
          <a:bodyPr/>
          <a:lstStyle/>
          <a:p>
            <a:pPr>
              <a:defRPr/>
            </a:pPr>
            <a:fld id="{9C1CEF7C-0479-4D8B-85C2-EAB109B32C17}" type="slidenum">
              <a:rPr lang="en-ZA" smtClean="0"/>
              <a:pPr>
                <a:defRPr/>
              </a:pPr>
              <a:t>12</a:t>
            </a:fld>
            <a:endParaRPr lang="en-Z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980728"/>
            <a:ext cx="7715304" cy="4234223"/>
          </a:xfrm>
        </p:spPr>
        <p:txBody>
          <a:bodyPr/>
          <a:lstStyle/>
          <a:p>
            <a:pPr algn="just">
              <a:buNone/>
            </a:pPr>
            <a:r>
              <a:rPr lang="en-US" sz="1600" dirty="0" smtClean="0"/>
              <a:t>	</a:t>
            </a:r>
          </a:p>
          <a:p>
            <a:pPr algn="just">
              <a:buNone/>
            </a:pPr>
            <a:endParaRPr lang="en-US" sz="1600" dirty="0" smtClean="0"/>
          </a:p>
        </p:txBody>
      </p:sp>
      <p:sp>
        <p:nvSpPr>
          <p:cNvPr id="2" name="Rectangle 1"/>
          <p:cNvSpPr/>
          <p:nvPr/>
        </p:nvSpPr>
        <p:spPr>
          <a:xfrm>
            <a:off x="1331640" y="751344"/>
            <a:ext cx="7344816" cy="3539430"/>
          </a:xfrm>
          <a:prstGeom prst="rect">
            <a:avLst/>
          </a:prstGeom>
        </p:spPr>
        <p:txBody>
          <a:bodyPr wrap="square">
            <a:spAutoFit/>
          </a:bodyPr>
          <a:lstStyle/>
          <a:p>
            <a:pPr marL="285750" indent="-285750">
              <a:buFont typeface="Arial" panose="020B0604020202020204" pitchFamily="34" charset="0"/>
              <a:buChar char="•"/>
            </a:pPr>
            <a:r>
              <a:rPr lang="en-US" sz="1600" b="1" dirty="0">
                <a:latin typeface="+mn-lt"/>
              </a:rPr>
              <a:t>Proof of Technical Competence</a:t>
            </a:r>
          </a:p>
          <a:p>
            <a:endParaRPr lang="en-US" sz="1600" dirty="0">
              <a:latin typeface="+mn-lt"/>
            </a:endParaRPr>
          </a:p>
          <a:p>
            <a:pPr marL="280988"/>
            <a:r>
              <a:rPr lang="en-US" sz="1600" dirty="0" smtClean="0">
                <a:latin typeface="+mn-lt"/>
              </a:rPr>
              <a:t>Documentary </a:t>
            </a:r>
            <a:r>
              <a:rPr lang="en-US" sz="1600" dirty="0">
                <a:latin typeface="+mn-lt"/>
              </a:rPr>
              <a:t>proof of technical ability or access thereto to</a:t>
            </a:r>
            <a:r>
              <a:rPr lang="en-US" sz="1600" dirty="0" smtClean="0">
                <a:latin typeface="+mn-lt"/>
              </a:rPr>
              <a:t>:</a:t>
            </a:r>
          </a:p>
          <a:p>
            <a:pPr marL="280988"/>
            <a:endParaRPr lang="en-US" sz="1600" dirty="0">
              <a:latin typeface="+mn-lt"/>
            </a:endParaRPr>
          </a:p>
          <a:p>
            <a:pPr marL="457200" indent="-176213"/>
            <a:r>
              <a:rPr lang="en-US" sz="1600" dirty="0">
                <a:latin typeface="+mn-lt"/>
              </a:rPr>
              <a:t>-  Conduct the proposed prospecting or mining operation </a:t>
            </a:r>
            <a:r>
              <a:rPr lang="en-US" sz="1600" dirty="0" smtClean="0">
                <a:latin typeface="+mn-lt"/>
              </a:rPr>
              <a:t>in accordance </a:t>
            </a:r>
            <a:r>
              <a:rPr lang="en-US" sz="1600" dirty="0">
                <a:latin typeface="+mn-lt"/>
              </a:rPr>
              <a:t>with the applicable work programme</a:t>
            </a:r>
            <a:r>
              <a:rPr lang="en-US" sz="1600" dirty="0" smtClean="0">
                <a:latin typeface="+mn-lt"/>
              </a:rPr>
              <a:t>   </a:t>
            </a:r>
            <a:endParaRPr lang="en-US" sz="1600" dirty="0">
              <a:latin typeface="+mn-lt"/>
            </a:endParaRPr>
          </a:p>
          <a:p>
            <a:pPr marL="457200" indent="-176213"/>
            <a:endParaRPr lang="en-US" sz="1600" dirty="0">
              <a:latin typeface="+mn-lt"/>
            </a:endParaRPr>
          </a:p>
          <a:p>
            <a:pPr marL="280988"/>
            <a:r>
              <a:rPr lang="en-US" sz="1600" dirty="0">
                <a:latin typeface="+mn-lt"/>
              </a:rPr>
              <a:t>-  Mitigate, manage and rehabilitate relevant environmental </a:t>
            </a:r>
            <a:r>
              <a:rPr lang="en-US" sz="1600" dirty="0" smtClean="0">
                <a:latin typeface="+mn-lt"/>
              </a:rPr>
              <a:t>impacts</a:t>
            </a:r>
            <a:endParaRPr lang="en-US" sz="1600" dirty="0">
              <a:latin typeface="+mn-lt"/>
            </a:endParaRPr>
          </a:p>
          <a:p>
            <a:pPr marL="280988"/>
            <a:endParaRPr lang="en-US" sz="1600" dirty="0">
              <a:latin typeface="+mn-lt"/>
            </a:endParaRPr>
          </a:p>
          <a:p>
            <a:pPr marL="398463" indent="-117475"/>
            <a:r>
              <a:rPr lang="en-US" sz="1600" dirty="0">
                <a:latin typeface="+mn-lt"/>
              </a:rPr>
              <a:t>- Comply with relevant provisions of the Mine Health and </a:t>
            </a:r>
            <a:r>
              <a:rPr lang="en-US" sz="1600" dirty="0" smtClean="0">
                <a:latin typeface="+mn-lt"/>
              </a:rPr>
              <a:t>Safety </a:t>
            </a:r>
            <a:r>
              <a:rPr lang="en-US" sz="1600" dirty="0">
                <a:latin typeface="+mn-lt"/>
              </a:rPr>
              <a:t>Act, 1996 (Act No. 29 of 1996)</a:t>
            </a:r>
          </a:p>
          <a:p>
            <a:pPr marL="280988"/>
            <a:endParaRPr lang="en-US" sz="1600" dirty="0">
              <a:latin typeface="+mn-lt"/>
            </a:endParaRPr>
          </a:p>
          <a:p>
            <a:pPr marL="398463" indent="-117475"/>
            <a:r>
              <a:rPr lang="en-US" sz="1600" dirty="0">
                <a:latin typeface="+mn-lt"/>
              </a:rPr>
              <a:t>- These attachments are not all that is required for an application to be accepted.  Complete list of requirements on SAMRAD Application System</a:t>
            </a:r>
          </a:p>
        </p:txBody>
      </p:sp>
      <p:sp>
        <p:nvSpPr>
          <p:cNvPr id="4" name="Slide Number Placeholder 3"/>
          <p:cNvSpPr>
            <a:spLocks noGrp="1"/>
          </p:cNvSpPr>
          <p:nvPr>
            <p:ph type="sldNum" sz="quarter" idx="12"/>
          </p:nvPr>
        </p:nvSpPr>
        <p:spPr/>
        <p:txBody>
          <a:bodyPr/>
          <a:lstStyle/>
          <a:p>
            <a:pPr>
              <a:defRPr/>
            </a:pPr>
            <a:fld id="{9C1CEF7C-0479-4D8B-85C2-EAB109B32C17}" type="slidenum">
              <a:rPr lang="en-ZA" smtClean="0"/>
              <a:pPr>
                <a:defRPr/>
              </a:pPr>
              <a:t>13</a:t>
            </a:fld>
            <a:endParaRPr lang="en-ZA"/>
          </a:p>
        </p:txBody>
      </p:sp>
    </p:spTree>
    <p:extLst>
      <p:ext uri="{BB962C8B-B14F-4D97-AF65-F5344CB8AC3E}">
        <p14:creationId xmlns:p14="http://schemas.microsoft.com/office/powerpoint/2010/main" xmlns="" val="1031404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4414" y="214290"/>
            <a:ext cx="7643866" cy="1143000"/>
          </a:xfrm>
        </p:spPr>
        <p:txBody>
          <a:bodyPr/>
          <a:lstStyle/>
          <a:p>
            <a:r>
              <a:rPr lang="en-US" b="1" dirty="0" smtClean="0"/>
              <a:t/>
            </a:r>
            <a:br>
              <a:rPr lang="en-US" b="1" dirty="0" smtClean="0"/>
            </a:br>
            <a:endParaRPr lang="en-ZA" dirty="0"/>
          </a:p>
        </p:txBody>
      </p:sp>
      <p:sp>
        <p:nvSpPr>
          <p:cNvPr id="3" name="Content Placeholder 2"/>
          <p:cNvSpPr>
            <a:spLocks noGrp="1"/>
          </p:cNvSpPr>
          <p:nvPr>
            <p:ph idx="1"/>
          </p:nvPr>
        </p:nvSpPr>
        <p:spPr>
          <a:xfrm>
            <a:off x="1214414" y="692696"/>
            <a:ext cx="7715304" cy="4522255"/>
          </a:xfrm>
        </p:spPr>
        <p:txBody>
          <a:bodyPr/>
          <a:lstStyle/>
          <a:p>
            <a:endParaRPr lang="en-US" sz="1600" dirty="0" smtClean="0"/>
          </a:p>
          <a:p>
            <a:pPr algn="just"/>
            <a:r>
              <a:rPr lang="en-US" sz="1600" b="1" dirty="0" smtClean="0"/>
              <a:t>Environmental Management Programme and Plan</a:t>
            </a:r>
            <a:endParaRPr lang="en-US" sz="1600" dirty="0" smtClean="0"/>
          </a:p>
          <a:p>
            <a:pPr marL="398463" indent="0" algn="just">
              <a:buNone/>
            </a:pPr>
            <a:r>
              <a:rPr lang="en-US" sz="1600" dirty="0" smtClean="0"/>
              <a:t>After acceptance of application, applicants are notified to conduct Scoping Exercise and Environmental Impact Assessment, where applicable and submit a Scoping Report and Environmental Management Programme or Plan, as the case may be.  </a:t>
            </a:r>
          </a:p>
          <a:p>
            <a:pPr algn="just"/>
            <a:endParaRPr lang="en-US" sz="1600" dirty="0" smtClean="0"/>
          </a:p>
          <a:p>
            <a:pPr algn="just"/>
            <a:r>
              <a:rPr lang="en-US" sz="1600" b="1" dirty="0" smtClean="0"/>
              <a:t>Consultation</a:t>
            </a:r>
          </a:p>
          <a:p>
            <a:pPr marL="339725" indent="0" algn="just">
              <a:buNone/>
            </a:pPr>
            <a:r>
              <a:rPr lang="en-US" sz="1600" dirty="0" smtClean="0"/>
              <a:t>After acceptance of application, applicants are instructed to consult with land owners and interested and affected parties and submit the result of such consultation.</a:t>
            </a:r>
          </a:p>
          <a:p>
            <a:pPr algn="just"/>
            <a:endParaRPr lang="en-US" sz="1600" dirty="0" smtClean="0"/>
          </a:p>
          <a:p>
            <a:pPr algn="just"/>
            <a:r>
              <a:rPr lang="en-US" sz="1600" b="1" dirty="0" smtClean="0"/>
              <a:t>Notification</a:t>
            </a:r>
          </a:p>
          <a:p>
            <a:pPr marL="339725" indent="0" algn="just">
              <a:buNone/>
            </a:pPr>
            <a:r>
              <a:rPr lang="en-US" sz="1600" dirty="0" smtClean="0"/>
              <a:t>In terms of section 10 of the MPRDA the Regional Manager must make known that an application has been accepted and invite comment thereon by way of a notice.</a:t>
            </a:r>
          </a:p>
          <a:p>
            <a:endParaRPr lang="en-ZA" dirty="0"/>
          </a:p>
        </p:txBody>
      </p:sp>
      <p:sp>
        <p:nvSpPr>
          <p:cNvPr id="4" name="Slide Number Placeholder 3"/>
          <p:cNvSpPr>
            <a:spLocks noGrp="1"/>
          </p:cNvSpPr>
          <p:nvPr>
            <p:ph type="sldNum" sz="quarter" idx="12"/>
          </p:nvPr>
        </p:nvSpPr>
        <p:spPr/>
        <p:txBody>
          <a:bodyPr/>
          <a:lstStyle/>
          <a:p>
            <a:pPr>
              <a:defRPr/>
            </a:pPr>
            <a:fld id="{9C1CEF7C-0479-4D8B-85C2-EAB109B32C17}" type="slidenum">
              <a:rPr lang="en-ZA" smtClean="0"/>
              <a:pPr>
                <a:defRPr/>
              </a:pPr>
              <a:t>14</a:t>
            </a:fld>
            <a:endParaRPr lang="en-ZA"/>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4414" y="214290"/>
            <a:ext cx="7643866" cy="1143000"/>
          </a:xfrm>
        </p:spPr>
        <p:txBody>
          <a:bodyPr/>
          <a:lstStyle/>
          <a:p>
            <a:r>
              <a:rPr lang="en-US" b="1" dirty="0" smtClean="0"/>
              <a:t/>
            </a:r>
            <a:br>
              <a:rPr lang="en-US" b="1" dirty="0" smtClean="0"/>
            </a:br>
            <a:endParaRPr lang="en-ZA" dirty="0"/>
          </a:p>
        </p:txBody>
      </p:sp>
      <p:sp>
        <p:nvSpPr>
          <p:cNvPr id="3" name="Content Placeholder 2"/>
          <p:cNvSpPr>
            <a:spLocks noGrp="1"/>
          </p:cNvSpPr>
          <p:nvPr>
            <p:ph idx="1"/>
          </p:nvPr>
        </p:nvSpPr>
        <p:spPr>
          <a:xfrm>
            <a:off x="1214414" y="692696"/>
            <a:ext cx="7715304" cy="4522255"/>
          </a:xfrm>
        </p:spPr>
        <p:txBody>
          <a:bodyPr/>
          <a:lstStyle/>
          <a:p>
            <a:endParaRPr lang="en-US" sz="1600" dirty="0" smtClean="0"/>
          </a:p>
          <a:p>
            <a:r>
              <a:rPr lang="en-ZA" sz="2000" dirty="0" smtClean="0"/>
              <a:t>The purpose of this presentation is to sensitise all persons that we all have a responsibility towards  sustainable utilization of the country’s natural resources through responsible</a:t>
            </a:r>
            <a:r>
              <a:rPr lang="en-ZA" sz="2000" dirty="0"/>
              <a:t>, </a:t>
            </a:r>
            <a:r>
              <a:rPr lang="en-ZA" sz="2000" dirty="0" smtClean="0"/>
              <a:t>ethical and legal practises.</a:t>
            </a:r>
          </a:p>
          <a:p>
            <a:endParaRPr lang="en-ZA" sz="2000" dirty="0"/>
          </a:p>
          <a:p>
            <a:endParaRPr lang="en-ZA" sz="2000" dirty="0" smtClean="0"/>
          </a:p>
          <a:p>
            <a:endParaRPr lang="en-ZA" sz="2000" dirty="0"/>
          </a:p>
          <a:p>
            <a:pPr marL="0" indent="0" algn="ctr">
              <a:buNone/>
            </a:pPr>
            <a:r>
              <a:rPr lang="en-ZA" sz="2000" b="1" smtClean="0"/>
              <a:t>THANK YOU ALL</a:t>
            </a:r>
            <a:endParaRPr lang="en-ZA" sz="2000" b="1" dirty="0"/>
          </a:p>
        </p:txBody>
      </p:sp>
      <p:sp>
        <p:nvSpPr>
          <p:cNvPr id="4" name="Slide Number Placeholder 3"/>
          <p:cNvSpPr>
            <a:spLocks noGrp="1"/>
          </p:cNvSpPr>
          <p:nvPr>
            <p:ph type="sldNum" sz="quarter" idx="12"/>
          </p:nvPr>
        </p:nvSpPr>
        <p:spPr/>
        <p:txBody>
          <a:bodyPr/>
          <a:lstStyle/>
          <a:p>
            <a:pPr>
              <a:defRPr/>
            </a:pPr>
            <a:fld id="{9C1CEF7C-0479-4D8B-85C2-EAB109B32C17}" type="slidenum">
              <a:rPr lang="en-ZA" smtClean="0"/>
              <a:pPr>
                <a:defRPr/>
              </a:pPr>
              <a:t>15</a:t>
            </a:fld>
            <a:endParaRPr lang="en-ZA"/>
          </a:p>
        </p:txBody>
      </p:sp>
    </p:spTree>
    <p:extLst>
      <p:ext uri="{BB962C8B-B14F-4D97-AF65-F5344CB8AC3E}">
        <p14:creationId xmlns:p14="http://schemas.microsoft.com/office/powerpoint/2010/main" xmlns="" val="326056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4414" y="214290"/>
            <a:ext cx="7643866" cy="1143000"/>
          </a:xfrm>
        </p:spPr>
        <p:txBody>
          <a:bodyPr/>
          <a:lstStyle/>
          <a:p>
            <a:r>
              <a:rPr lang="en-US" b="1" dirty="0" smtClean="0"/>
              <a:t/>
            </a:r>
            <a:br>
              <a:rPr lang="en-US" b="1" dirty="0" smtClean="0"/>
            </a:br>
            <a:endParaRPr lang="en-ZA" dirty="0"/>
          </a:p>
        </p:txBody>
      </p:sp>
      <p:sp>
        <p:nvSpPr>
          <p:cNvPr id="3" name="Content Placeholder 2"/>
          <p:cNvSpPr>
            <a:spLocks noGrp="1"/>
          </p:cNvSpPr>
          <p:nvPr>
            <p:ph idx="1"/>
          </p:nvPr>
        </p:nvSpPr>
        <p:spPr>
          <a:xfrm>
            <a:off x="1214414" y="692696"/>
            <a:ext cx="7715304" cy="4896544"/>
          </a:xfrm>
        </p:spPr>
        <p:txBody>
          <a:bodyPr/>
          <a:lstStyle/>
          <a:p>
            <a:endParaRPr lang="en-US" sz="1600" dirty="0" smtClean="0"/>
          </a:p>
          <a:p>
            <a:pPr algn="ctr">
              <a:buNone/>
            </a:pPr>
            <a:r>
              <a:rPr lang="en-ZA" dirty="0" smtClean="0"/>
              <a:t>   </a:t>
            </a:r>
          </a:p>
          <a:p>
            <a:pPr>
              <a:buNone/>
            </a:pPr>
            <a:r>
              <a:rPr lang="en-ZA" sz="1600" b="1" u="sng" dirty="0" smtClean="0"/>
              <a:t>Contact Details</a:t>
            </a:r>
            <a:r>
              <a:rPr lang="en-ZA" sz="1600" b="1" dirty="0" smtClean="0"/>
              <a:t> 	:Rupert “</a:t>
            </a:r>
            <a:r>
              <a:rPr lang="en-ZA" sz="1600" b="1" dirty="0" err="1" smtClean="0"/>
              <a:t>Ruuu</a:t>
            </a:r>
            <a:r>
              <a:rPr lang="en-ZA" sz="1600" b="1" dirty="0" smtClean="0"/>
              <a:t>” Mthembu – 082 7988 943</a:t>
            </a:r>
          </a:p>
          <a:p>
            <a:pPr>
              <a:buNone/>
            </a:pPr>
            <a:r>
              <a:rPr lang="en-ZA" sz="1600" b="1" dirty="0" smtClean="0"/>
              <a:t>Email Address	:</a:t>
            </a:r>
            <a:r>
              <a:rPr lang="en-ZA" sz="1600" u="sng" dirty="0" smtClean="0">
                <a:hlinkClick r:id="rId3"/>
              </a:rPr>
              <a:t>rupert.mthembu@dmr.gov.za</a:t>
            </a:r>
            <a:endParaRPr lang="en-ZA" sz="1600" u="sng" dirty="0" smtClean="0"/>
          </a:p>
          <a:p>
            <a:pPr>
              <a:buNone/>
            </a:pPr>
            <a:r>
              <a:rPr lang="en-ZA" sz="1600" b="1" dirty="0" smtClean="0"/>
              <a:t>Fax 2 Email 	:0866 9076 33  </a:t>
            </a:r>
          </a:p>
          <a:p>
            <a:pPr>
              <a:buNone/>
            </a:pPr>
            <a:endParaRPr lang="en-ZA" sz="1600" b="1" u="sng" dirty="0" smtClean="0"/>
          </a:p>
          <a:p>
            <a:pPr>
              <a:buNone/>
            </a:pPr>
            <a:r>
              <a:rPr lang="en-ZA" sz="1600" b="1" u="sng" dirty="0" smtClean="0"/>
              <a:t>Port Elizabeth</a:t>
            </a:r>
          </a:p>
          <a:p>
            <a:pPr>
              <a:buNone/>
            </a:pPr>
            <a:r>
              <a:rPr lang="en-ZA" sz="1600" dirty="0" smtClean="0"/>
              <a:t>	Phone		:041 3963900</a:t>
            </a:r>
          </a:p>
          <a:p>
            <a:pPr>
              <a:buNone/>
            </a:pPr>
            <a:endParaRPr lang="en-ZA" sz="1600" dirty="0" smtClean="0"/>
          </a:p>
          <a:p>
            <a:pPr>
              <a:buNone/>
            </a:pPr>
            <a:r>
              <a:rPr lang="en-ZA" sz="1600" dirty="0" smtClean="0"/>
              <a:t>	Fax		:041 396 3945</a:t>
            </a:r>
          </a:p>
          <a:p>
            <a:pPr>
              <a:buNone/>
            </a:pPr>
            <a:endParaRPr lang="en-ZA" sz="1600" dirty="0" smtClean="0"/>
          </a:p>
          <a:p>
            <a:pPr>
              <a:buNone/>
            </a:pPr>
            <a:r>
              <a:rPr lang="en-ZA" sz="1600" b="1" u="sng" dirty="0" err="1" smtClean="0"/>
              <a:t>Mthatha</a:t>
            </a:r>
            <a:r>
              <a:rPr lang="en-ZA" sz="1600" b="1" u="sng" dirty="0" smtClean="0"/>
              <a:t> Office</a:t>
            </a:r>
          </a:p>
          <a:p>
            <a:pPr>
              <a:buNone/>
            </a:pPr>
            <a:r>
              <a:rPr lang="en-ZA" sz="1600" dirty="0" smtClean="0"/>
              <a:t>	Phone		:047 5324488  or 047 532465</a:t>
            </a:r>
          </a:p>
          <a:p>
            <a:pPr>
              <a:buNone/>
            </a:pPr>
            <a:endParaRPr lang="en-ZA" sz="1600" dirty="0" smtClean="0"/>
          </a:p>
          <a:p>
            <a:pPr>
              <a:buNone/>
            </a:pPr>
            <a:r>
              <a:rPr lang="en-ZA" sz="1600" smtClean="0"/>
              <a:t>	Fax		:047 532 4547</a:t>
            </a:r>
            <a:endParaRPr lang="en-ZA" sz="1600" dirty="0" smtClean="0"/>
          </a:p>
          <a:p>
            <a:pPr>
              <a:buNone/>
            </a:pPr>
            <a:endParaRPr lang="en-ZA" sz="1600" dirty="0" smtClean="0"/>
          </a:p>
          <a:p>
            <a:pPr>
              <a:buNone/>
            </a:pPr>
            <a:endParaRPr lang="en-ZA" sz="1600" dirty="0"/>
          </a:p>
        </p:txBody>
      </p:sp>
      <p:sp>
        <p:nvSpPr>
          <p:cNvPr id="4" name="Slide Number Placeholder 3"/>
          <p:cNvSpPr>
            <a:spLocks noGrp="1"/>
          </p:cNvSpPr>
          <p:nvPr>
            <p:ph type="sldNum" sz="quarter" idx="12"/>
          </p:nvPr>
        </p:nvSpPr>
        <p:spPr/>
        <p:txBody>
          <a:bodyPr/>
          <a:lstStyle/>
          <a:p>
            <a:pPr>
              <a:defRPr/>
            </a:pPr>
            <a:fld id="{9C1CEF7C-0479-4D8B-85C2-EAB109B32C17}" type="slidenum">
              <a:rPr lang="en-ZA" smtClean="0"/>
              <a:pPr>
                <a:defRPr/>
              </a:pPr>
              <a:t>16</a:t>
            </a:fld>
            <a:endParaRPr lang="en-ZA"/>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TotalTime>
  <Words>843</Words>
  <Application>Microsoft Office PowerPoint</Application>
  <PresentationFormat>On-screen Show (4:3)</PresentationFormat>
  <Paragraphs>170</Paragraphs>
  <Slides>16</Slides>
  <Notes>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 MPRDA APPLICATION PROCESS </vt:lpstr>
      <vt:lpstr>Slide 3</vt:lpstr>
      <vt:lpstr>Slide 4</vt:lpstr>
      <vt:lpstr>Illegal mining</vt:lpstr>
      <vt:lpstr>Slide 6</vt:lpstr>
      <vt:lpstr>Slide 7</vt:lpstr>
      <vt:lpstr>APPLICATION FOR MINING OR PROSPECTING RIGHTS AND MINING PERMITS </vt:lpstr>
      <vt:lpstr>Slide 9</vt:lpstr>
      <vt:lpstr>Slide 10</vt:lpstr>
      <vt:lpstr>Slide 11</vt:lpstr>
      <vt:lpstr>Slide 12</vt:lpstr>
      <vt:lpstr>Slide 13</vt:lpstr>
      <vt:lpstr> </vt:lpstr>
      <vt:lpstr> </vt:lpstr>
      <vt:lpstr> </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msizi.nyalungu</dc:creator>
  <cp:lastModifiedBy>Nicky</cp:lastModifiedBy>
  <cp:revision>52</cp:revision>
  <cp:lastPrinted>2014-04-10T09:01:19Z</cp:lastPrinted>
  <dcterms:created xsi:type="dcterms:W3CDTF">2012-12-06T10:14:03Z</dcterms:created>
  <dcterms:modified xsi:type="dcterms:W3CDTF">2016-05-23T08:40:29Z</dcterms:modified>
</cp:coreProperties>
</file>