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1.xml" ContentType="application/vnd.openxmlformats-officedocument.drawingml.diagramColors+xml"/>
  <Override PartName="/ppt/notesSlides/notesSlide2.xml" ContentType="application/vnd.openxmlformats-officedocument.presentationml.notesSlide+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0" r:id="rId3"/>
    <p:sldId id="258" r:id="rId4"/>
    <p:sldId id="257" r:id="rId5"/>
    <p:sldId id="259" r:id="rId6"/>
    <p:sldId id="267" r:id="rId7"/>
    <p:sldId id="265" r:id="rId8"/>
    <p:sldId id="262" r:id="rId9"/>
    <p:sldId id="264" r:id="rId10"/>
    <p:sldId id="26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93E"/>
    <a:srgbClr val="00321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2890" autoAdjust="0"/>
  </p:normalViewPr>
  <p:slideViewPr>
    <p:cSldViewPr snapToGrid="0" showGuides="1">
      <p:cViewPr varScale="1">
        <p:scale>
          <a:sx n="38" d="100"/>
          <a:sy n="38" d="100"/>
        </p:scale>
        <p:origin x="-1608" y="-7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D054B6-F9BD-45E5-A975-54792ED9D9C8}"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ZA"/>
        </a:p>
      </dgm:t>
    </dgm:pt>
    <dgm:pt modelId="{040B12A2-39CA-4955-B82B-A11EDB0232BD}">
      <dgm:prSet phldrT="[Text]"/>
      <dgm:spPr/>
      <dgm:t>
        <a:bodyPr/>
        <a:lstStyle/>
        <a:p>
          <a:r>
            <a:rPr lang="en-US" dirty="0" smtClean="0"/>
            <a:t>AFSP students</a:t>
          </a:r>
          <a:endParaRPr lang="en-ZA" dirty="0"/>
        </a:p>
      </dgm:t>
    </dgm:pt>
    <dgm:pt modelId="{72AB18C1-4BAC-4DCB-8136-C8E69756EFAE}" type="parTrans" cxnId="{D84C2019-8D28-4727-BCA2-2C19C57B19AE}">
      <dgm:prSet/>
      <dgm:spPr/>
      <dgm:t>
        <a:bodyPr/>
        <a:lstStyle/>
        <a:p>
          <a:endParaRPr lang="en-ZA"/>
        </a:p>
      </dgm:t>
    </dgm:pt>
    <dgm:pt modelId="{D1302F29-BF3E-499A-84FE-EA4994F1296A}" type="sibTrans" cxnId="{D84C2019-8D28-4727-BCA2-2C19C57B19AE}">
      <dgm:prSet/>
      <dgm:spPr/>
      <dgm:t>
        <a:bodyPr/>
        <a:lstStyle/>
        <a:p>
          <a:endParaRPr lang="en-ZA"/>
        </a:p>
      </dgm:t>
    </dgm:pt>
    <dgm:pt modelId="{19ED3F9E-36A6-4593-AAC3-12C6495E4EF8}">
      <dgm:prSet phldrT="[Text]"/>
      <dgm:spPr/>
      <dgm:t>
        <a:bodyPr/>
        <a:lstStyle/>
        <a:p>
          <a:r>
            <a:rPr lang="en-US" dirty="0" smtClean="0"/>
            <a:t>16 capacitated outsiders</a:t>
          </a:r>
          <a:endParaRPr lang="en-ZA" dirty="0"/>
        </a:p>
      </dgm:t>
    </dgm:pt>
    <dgm:pt modelId="{F8DE7F51-D634-4BBA-A8AF-A6892D5B947F}" type="parTrans" cxnId="{110D5137-2EC3-4B92-A547-2511271D18B7}">
      <dgm:prSet/>
      <dgm:spPr/>
      <dgm:t>
        <a:bodyPr/>
        <a:lstStyle/>
        <a:p>
          <a:endParaRPr lang="en-ZA"/>
        </a:p>
      </dgm:t>
    </dgm:pt>
    <dgm:pt modelId="{AC10D5F0-3704-4091-A0C3-8A8B6C16A5BA}" type="sibTrans" cxnId="{110D5137-2EC3-4B92-A547-2511271D18B7}">
      <dgm:prSet/>
      <dgm:spPr/>
      <dgm:t>
        <a:bodyPr/>
        <a:lstStyle/>
        <a:p>
          <a:endParaRPr lang="en-ZA"/>
        </a:p>
      </dgm:t>
    </dgm:pt>
    <dgm:pt modelId="{BDD742D7-6470-4422-BCD2-703E79077485}">
      <dgm:prSet phldrT="[Text]"/>
      <dgm:spPr/>
      <dgm:t>
        <a:bodyPr/>
        <a:lstStyle/>
        <a:p>
          <a:r>
            <a:rPr lang="en-US" dirty="0" smtClean="0"/>
            <a:t>Equipped</a:t>
          </a:r>
          <a:endParaRPr lang="en-ZA" dirty="0"/>
        </a:p>
      </dgm:t>
    </dgm:pt>
    <dgm:pt modelId="{2BC9D18C-30AD-4C52-85F9-7FCFA7031472}" type="parTrans" cxnId="{DC665A91-3659-4D5A-9B72-4C3C1A266D45}">
      <dgm:prSet/>
      <dgm:spPr/>
      <dgm:t>
        <a:bodyPr/>
        <a:lstStyle/>
        <a:p>
          <a:endParaRPr lang="en-ZA"/>
        </a:p>
      </dgm:t>
    </dgm:pt>
    <dgm:pt modelId="{3AC4A4A3-5532-447D-90C6-A156651C5102}" type="sibTrans" cxnId="{DC665A91-3659-4D5A-9B72-4C3C1A266D45}">
      <dgm:prSet/>
      <dgm:spPr/>
      <dgm:t>
        <a:bodyPr/>
        <a:lstStyle/>
        <a:p>
          <a:endParaRPr lang="en-ZA"/>
        </a:p>
      </dgm:t>
    </dgm:pt>
    <dgm:pt modelId="{5AB79C09-A485-47D1-AADB-9829E671B842}">
      <dgm:prSet phldrT="[Text]"/>
      <dgm:spPr/>
      <dgm:t>
        <a:bodyPr/>
        <a:lstStyle/>
        <a:p>
          <a:r>
            <a:rPr lang="en-US" dirty="0" smtClean="0"/>
            <a:t>AFSP Faculty</a:t>
          </a:r>
          <a:endParaRPr lang="en-ZA" dirty="0"/>
        </a:p>
      </dgm:t>
    </dgm:pt>
    <dgm:pt modelId="{7821F9EF-82EF-441F-8EE0-1385F5E0138C}" type="parTrans" cxnId="{B34509E4-98AC-4233-86E8-819524255531}">
      <dgm:prSet/>
      <dgm:spPr/>
      <dgm:t>
        <a:bodyPr/>
        <a:lstStyle/>
        <a:p>
          <a:endParaRPr lang="en-ZA"/>
        </a:p>
      </dgm:t>
    </dgm:pt>
    <dgm:pt modelId="{03DB3539-A50E-4232-845E-8779B15FEFED}" type="sibTrans" cxnId="{B34509E4-98AC-4233-86E8-819524255531}">
      <dgm:prSet/>
      <dgm:spPr/>
      <dgm:t>
        <a:bodyPr/>
        <a:lstStyle/>
        <a:p>
          <a:endParaRPr lang="en-ZA"/>
        </a:p>
      </dgm:t>
    </dgm:pt>
    <dgm:pt modelId="{6581F414-D670-47ED-9970-04F6419AE4BC}">
      <dgm:prSet phldrT="[Text]"/>
      <dgm:spPr/>
      <dgm:t>
        <a:bodyPr/>
        <a:lstStyle/>
        <a:p>
          <a:r>
            <a:rPr lang="en-US" dirty="0" smtClean="0"/>
            <a:t>Prof Michael Cox</a:t>
          </a:r>
          <a:endParaRPr lang="en-ZA" dirty="0"/>
        </a:p>
      </dgm:t>
    </dgm:pt>
    <dgm:pt modelId="{A76CBCC0-D9DF-4873-AD4E-C83C5381AB7D}" type="parTrans" cxnId="{985B6B05-FC6D-446C-A8F7-122B37117174}">
      <dgm:prSet/>
      <dgm:spPr/>
      <dgm:t>
        <a:bodyPr/>
        <a:lstStyle/>
        <a:p>
          <a:endParaRPr lang="en-ZA"/>
        </a:p>
      </dgm:t>
    </dgm:pt>
    <dgm:pt modelId="{76BA24F5-616B-42E8-B607-BC89CD1F025A}" type="sibTrans" cxnId="{985B6B05-FC6D-446C-A8F7-122B37117174}">
      <dgm:prSet/>
      <dgm:spPr/>
      <dgm:t>
        <a:bodyPr/>
        <a:lstStyle/>
        <a:p>
          <a:endParaRPr lang="en-ZA"/>
        </a:p>
      </dgm:t>
    </dgm:pt>
    <dgm:pt modelId="{F819EAB4-5222-4170-AFFF-6175AB76C587}">
      <dgm:prSet phldrT="[Text]"/>
      <dgm:spPr/>
      <dgm:t>
        <a:bodyPr/>
        <a:lstStyle/>
        <a:p>
          <a:r>
            <a:rPr lang="en-US" dirty="0" smtClean="0"/>
            <a:t>Prof Coleen Fox</a:t>
          </a:r>
          <a:endParaRPr lang="en-ZA" dirty="0"/>
        </a:p>
      </dgm:t>
    </dgm:pt>
    <dgm:pt modelId="{38C46907-3E23-40B7-A56E-F376C5EC1BAD}" type="parTrans" cxnId="{2FC470EF-0447-4288-8283-454C8EC281DB}">
      <dgm:prSet/>
      <dgm:spPr/>
      <dgm:t>
        <a:bodyPr/>
        <a:lstStyle/>
        <a:p>
          <a:endParaRPr lang="en-ZA"/>
        </a:p>
      </dgm:t>
    </dgm:pt>
    <dgm:pt modelId="{7F7C9526-C7A8-47BD-858A-1094B6B476A4}" type="sibTrans" cxnId="{2FC470EF-0447-4288-8283-454C8EC281DB}">
      <dgm:prSet/>
      <dgm:spPr/>
      <dgm:t>
        <a:bodyPr/>
        <a:lstStyle/>
        <a:p>
          <a:endParaRPr lang="en-ZA"/>
        </a:p>
      </dgm:t>
    </dgm:pt>
    <dgm:pt modelId="{F568EA0C-5D75-4804-988B-A72B20119D6C}">
      <dgm:prSet phldrT="[Text]"/>
      <dgm:spPr/>
      <dgm:t>
        <a:bodyPr/>
        <a:lstStyle/>
        <a:p>
          <a:r>
            <a:rPr lang="en-US" dirty="0" smtClean="0"/>
            <a:t>Dartmouth</a:t>
          </a:r>
          <a:endParaRPr lang="en-ZA" dirty="0"/>
        </a:p>
      </dgm:t>
    </dgm:pt>
    <dgm:pt modelId="{E31B54BE-1AA3-4F2B-849E-661DADD45393}" type="parTrans" cxnId="{562B2751-930A-4D65-87F2-42A035765B0D}">
      <dgm:prSet/>
      <dgm:spPr/>
      <dgm:t>
        <a:bodyPr/>
        <a:lstStyle/>
        <a:p>
          <a:endParaRPr lang="en-ZA"/>
        </a:p>
      </dgm:t>
    </dgm:pt>
    <dgm:pt modelId="{0DE4F72D-CC60-460C-B6B1-21F1AC5EBC17}" type="sibTrans" cxnId="{562B2751-930A-4D65-87F2-42A035765B0D}">
      <dgm:prSet/>
      <dgm:spPr/>
      <dgm:t>
        <a:bodyPr/>
        <a:lstStyle/>
        <a:p>
          <a:endParaRPr lang="en-ZA"/>
        </a:p>
      </dgm:t>
    </dgm:pt>
    <dgm:pt modelId="{B7132B71-9828-44BB-AA43-BDD02ECA4E31}">
      <dgm:prSet phldrT="[Text]"/>
      <dgm:spPr/>
      <dgm:t>
        <a:bodyPr/>
        <a:lstStyle/>
        <a:p>
          <a:r>
            <a:rPr lang="en-US" dirty="0" smtClean="0"/>
            <a:t>Other faculty</a:t>
          </a:r>
          <a:endParaRPr lang="en-ZA" dirty="0"/>
        </a:p>
      </dgm:t>
    </dgm:pt>
    <dgm:pt modelId="{B2D0E2A1-901D-465D-96C0-FE7C78F4D58F}" type="parTrans" cxnId="{428613FA-5679-4244-B44E-2717A31BD247}">
      <dgm:prSet/>
      <dgm:spPr/>
      <dgm:t>
        <a:bodyPr/>
        <a:lstStyle/>
        <a:p>
          <a:endParaRPr lang="en-ZA"/>
        </a:p>
      </dgm:t>
    </dgm:pt>
    <dgm:pt modelId="{7D4D941B-0DA3-4E6E-9495-7CE1172F6136}" type="sibTrans" cxnId="{428613FA-5679-4244-B44E-2717A31BD247}">
      <dgm:prSet/>
      <dgm:spPr/>
      <dgm:t>
        <a:bodyPr/>
        <a:lstStyle/>
        <a:p>
          <a:endParaRPr lang="en-ZA"/>
        </a:p>
      </dgm:t>
    </dgm:pt>
    <dgm:pt modelId="{AF1486F4-2AA9-430C-814A-72C6D2A650F2}">
      <dgm:prSet phldrT="[Text]"/>
      <dgm:spPr/>
      <dgm:t>
        <a:bodyPr/>
        <a:lstStyle/>
        <a:p>
          <a:r>
            <a:rPr lang="en-US" dirty="0" smtClean="0"/>
            <a:t>Other students</a:t>
          </a:r>
          <a:endParaRPr lang="en-ZA" dirty="0"/>
        </a:p>
      </dgm:t>
    </dgm:pt>
    <dgm:pt modelId="{8B227838-6C93-4D20-AA9E-E160459D097C}" type="parTrans" cxnId="{43DC0034-F303-4AE1-B68E-D35E4D654AB9}">
      <dgm:prSet/>
      <dgm:spPr/>
      <dgm:t>
        <a:bodyPr/>
        <a:lstStyle/>
        <a:p>
          <a:endParaRPr lang="en-ZA"/>
        </a:p>
      </dgm:t>
    </dgm:pt>
    <dgm:pt modelId="{321637E2-AE17-4817-BAC3-ADA337BF365D}" type="sibTrans" cxnId="{43DC0034-F303-4AE1-B68E-D35E4D654AB9}">
      <dgm:prSet/>
      <dgm:spPr/>
      <dgm:t>
        <a:bodyPr/>
        <a:lstStyle/>
        <a:p>
          <a:endParaRPr lang="en-ZA"/>
        </a:p>
      </dgm:t>
    </dgm:pt>
    <dgm:pt modelId="{898DD337-564C-48AE-911B-B342148EA543}" type="pres">
      <dgm:prSet presAssocID="{C8D054B6-F9BD-45E5-A975-54792ED9D9C8}" presName="Name0" presStyleCnt="0">
        <dgm:presLayoutVars>
          <dgm:dir/>
          <dgm:animLvl val="lvl"/>
          <dgm:resizeHandles val="exact"/>
        </dgm:presLayoutVars>
      </dgm:prSet>
      <dgm:spPr/>
      <dgm:t>
        <a:bodyPr/>
        <a:lstStyle/>
        <a:p>
          <a:endParaRPr lang="en-ZA"/>
        </a:p>
      </dgm:t>
    </dgm:pt>
    <dgm:pt modelId="{2CA9968A-79AF-4FFE-9E0F-89F590DA57E7}" type="pres">
      <dgm:prSet presAssocID="{040B12A2-39CA-4955-B82B-A11EDB0232BD}" presName="linNode" presStyleCnt="0"/>
      <dgm:spPr/>
    </dgm:pt>
    <dgm:pt modelId="{4659F090-BF26-4EBA-B9D4-15A8DD4A1E78}" type="pres">
      <dgm:prSet presAssocID="{040B12A2-39CA-4955-B82B-A11EDB0232BD}" presName="parentText" presStyleLbl="node1" presStyleIdx="0" presStyleCnt="3" custScaleX="72142" custLinFactNeighborX="-6176">
        <dgm:presLayoutVars>
          <dgm:chMax val="1"/>
          <dgm:bulletEnabled val="1"/>
        </dgm:presLayoutVars>
      </dgm:prSet>
      <dgm:spPr/>
      <dgm:t>
        <a:bodyPr/>
        <a:lstStyle/>
        <a:p>
          <a:endParaRPr lang="en-ZA"/>
        </a:p>
      </dgm:t>
    </dgm:pt>
    <dgm:pt modelId="{6E308F28-6B6C-4774-8E9F-276E558FB3E6}" type="pres">
      <dgm:prSet presAssocID="{040B12A2-39CA-4955-B82B-A11EDB0232BD}" presName="descendantText" presStyleLbl="alignAccFollowNode1" presStyleIdx="0" presStyleCnt="3" custScaleX="91728" custLinFactNeighborX="-10989">
        <dgm:presLayoutVars>
          <dgm:bulletEnabled val="1"/>
        </dgm:presLayoutVars>
      </dgm:prSet>
      <dgm:spPr/>
      <dgm:t>
        <a:bodyPr/>
        <a:lstStyle/>
        <a:p>
          <a:endParaRPr lang="en-ZA"/>
        </a:p>
      </dgm:t>
    </dgm:pt>
    <dgm:pt modelId="{8BEFA445-0AF6-4175-9E89-A83B8BD70A1F}" type="pres">
      <dgm:prSet presAssocID="{D1302F29-BF3E-499A-84FE-EA4994F1296A}" presName="sp" presStyleCnt="0"/>
      <dgm:spPr/>
    </dgm:pt>
    <dgm:pt modelId="{8B3C6909-2A51-4F64-9E07-8246132AC58F}" type="pres">
      <dgm:prSet presAssocID="{5AB79C09-A485-47D1-AADB-9829E671B842}" presName="linNode" presStyleCnt="0"/>
      <dgm:spPr/>
    </dgm:pt>
    <dgm:pt modelId="{B8CC232D-D96C-4F41-9D63-1DFEFA3C531C}" type="pres">
      <dgm:prSet presAssocID="{5AB79C09-A485-47D1-AADB-9829E671B842}" presName="parentText" presStyleLbl="node1" presStyleIdx="1" presStyleCnt="3" custScaleX="72142" custLinFactNeighborX="-6176">
        <dgm:presLayoutVars>
          <dgm:chMax val="1"/>
          <dgm:bulletEnabled val="1"/>
        </dgm:presLayoutVars>
      </dgm:prSet>
      <dgm:spPr/>
      <dgm:t>
        <a:bodyPr/>
        <a:lstStyle/>
        <a:p>
          <a:endParaRPr lang="en-ZA"/>
        </a:p>
      </dgm:t>
    </dgm:pt>
    <dgm:pt modelId="{7386566F-469C-4FFD-852E-2C69A8E228D9}" type="pres">
      <dgm:prSet presAssocID="{5AB79C09-A485-47D1-AADB-9829E671B842}" presName="descendantText" presStyleLbl="alignAccFollowNode1" presStyleIdx="1" presStyleCnt="3" custScaleX="91728" custLinFactNeighborX="-10989">
        <dgm:presLayoutVars>
          <dgm:bulletEnabled val="1"/>
        </dgm:presLayoutVars>
      </dgm:prSet>
      <dgm:spPr/>
      <dgm:t>
        <a:bodyPr/>
        <a:lstStyle/>
        <a:p>
          <a:endParaRPr lang="en-ZA"/>
        </a:p>
      </dgm:t>
    </dgm:pt>
    <dgm:pt modelId="{7AB9EEAC-C6FA-4EC4-876A-4B340BB87C5C}" type="pres">
      <dgm:prSet presAssocID="{03DB3539-A50E-4232-845E-8779B15FEFED}" presName="sp" presStyleCnt="0"/>
      <dgm:spPr/>
    </dgm:pt>
    <dgm:pt modelId="{FEA55D5B-1517-49D2-A9BA-9D08A0201575}" type="pres">
      <dgm:prSet presAssocID="{F568EA0C-5D75-4804-988B-A72B20119D6C}" presName="linNode" presStyleCnt="0"/>
      <dgm:spPr/>
    </dgm:pt>
    <dgm:pt modelId="{D3DEDC86-EB28-4CCE-A39E-7A9B2427BA66}" type="pres">
      <dgm:prSet presAssocID="{F568EA0C-5D75-4804-988B-A72B20119D6C}" presName="parentText" presStyleLbl="node1" presStyleIdx="2" presStyleCnt="3" custScaleX="72142" custLinFactNeighborX="-6176">
        <dgm:presLayoutVars>
          <dgm:chMax val="1"/>
          <dgm:bulletEnabled val="1"/>
        </dgm:presLayoutVars>
      </dgm:prSet>
      <dgm:spPr/>
      <dgm:t>
        <a:bodyPr/>
        <a:lstStyle/>
        <a:p>
          <a:endParaRPr lang="en-ZA"/>
        </a:p>
      </dgm:t>
    </dgm:pt>
    <dgm:pt modelId="{5BC79906-105A-4E9B-B933-6478826B1CD0}" type="pres">
      <dgm:prSet presAssocID="{F568EA0C-5D75-4804-988B-A72B20119D6C}" presName="descendantText" presStyleLbl="alignAccFollowNode1" presStyleIdx="2" presStyleCnt="3" custScaleX="91728" custLinFactNeighborX="-10989">
        <dgm:presLayoutVars>
          <dgm:bulletEnabled val="1"/>
        </dgm:presLayoutVars>
      </dgm:prSet>
      <dgm:spPr/>
      <dgm:t>
        <a:bodyPr/>
        <a:lstStyle/>
        <a:p>
          <a:endParaRPr lang="en-ZA"/>
        </a:p>
      </dgm:t>
    </dgm:pt>
  </dgm:ptLst>
  <dgm:cxnLst>
    <dgm:cxn modelId="{43DC0034-F303-4AE1-B68E-D35E4D654AB9}" srcId="{F568EA0C-5D75-4804-988B-A72B20119D6C}" destId="{AF1486F4-2AA9-430C-814A-72C6D2A650F2}" srcOrd="1" destOrd="0" parTransId="{8B227838-6C93-4D20-AA9E-E160459D097C}" sibTransId="{321637E2-AE17-4817-BAC3-ADA337BF365D}"/>
    <dgm:cxn modelId="{B4B53F29-8DF4-44F7-9193-5D7376636CEA}" type="presOf" srcId="{6581F414-D670-47ED-9970-04F6419AE4BC}" destId="{7386566F-469C-4FFD-852E-2C69A8E228D9}" srcOrd="0" destOrd="0" presId="urn:microsoft.com/office/officeart/2005/8/layout/vList5"/>
    <dgm:cxn modelId="{D84C2019-8D28-4727-BCA2-2C19C57B19AE}" srcId="{C8D054B6-F9BD-45E5-A975-54792ED9D9C8}" destId="{040B12A2-39CA-4955-B82B-A11EDB0232BD}" srcOrd="0" destOrd="0" parTransId="{72AB18C1-4BAC-4DCB-8136-C8E69756EFAE}" sibTransId="{D1302F29-BF3E-499A-84FE-EA4994F1296A}"/>
    <dgm:cxn modelId="{DC665A91-3659-4D5A-9B72-4C3C1A266D45}" srcId="{040B12A2-39CA-4955-B82B-A11EDB0232BD}" destId="{BDD742D7-6470-4422-BCD2-703E79077485}" srcOrd="1" destOrd="0" parTransId="{2BC9D18C-30AD-4C52-85F9-7FCFA7031472}" sibTransId="{3AC4A4A3-5532-447D-90C6-A156651C5102}"/>
    <dgm:cxn modelId="{0A6F0DB3-1471-4EA2-BF12-BC22E2FA85F3}" type="presOf" srcId="{B7132B71-9828-44BB-AA43-BDD02ECA4E31}" destId="{5BC79906-105A-4E9B-B933-6478826B1CD0}" srcOrd="0" destOrd="0" presId="urn:microsoft.com/office/officeart/2005/8/layout/vList5"/>
    <dgm:cxn modelId="{1CFDB220-3C5F-44B8-9606-70FACC9E87D8}" type="presOf" srcId="{5AB79C09-A485-47D1-AADB-9829E671B842}" destId="{B8CC232D-D96C-4F41-9D63-1DFEFA3C531C}" srcOrd="0" destOrd="0" presId="urn:microsoft.com/office/officeart/2005/8/layout/vList5"/>
    <dgm:cxn modelId="{0B9997F4-C349-418A-94B4-87896CF1181C}" type="presOf" srcId="{F568EA0C-5D75-4804-988B-A72B20119D6C}" destId="{D3DEDC86-EB28-4CCE-A39E-7A9B2427BA66}" srcOrd="0" destOrd="0" presId="urn:microsoft.com/office/officeart/2005/8/layout/vList5"/>
    <dgm:cxn modelId="{008ADA66-8EA5-4F8F-A73F-EFFFAEC45F57}" type="presOf" srcId="{19ED3F9E-36A6-4593-AAC3-12C6495E4EF8}" destId="{6E308F28-6B6C-4774-8E9F-276E558FB3E6}" srcOrd="0" destOrd="0" presId="urn:microsoft.com/office/officeart/2005/8/layout/vList5"/>
    <dgm:cxn modelId="{B967A2B2-9FFB-4F56-A02E-D99EAAA44FA0}" type="presOf" srcId="{F819EAB4-5222-4170-AFFF-6175AB76C587}" destId="{7386566F-469C-4FFD-852E-2C69A8E228D9}" srcOrd="0" destOrd="1" presId="urn:microsoft.com/office/officeart/2005/8/layout/vList5"/>
    <dgm:cxn modelId="{428613FA-5679-4244-B44E-2717A31BD247}" srcId="{F568EA0C-5D75-4804-988B-A72B20119D6C}" destId="{B7132B71-9828-44BB-AA43-BDD02ECA4E31}" srcOrd="0" destOrd="0" parTransId="{B2D0E2A1-901D-465D-96C0-FE7C78F4D58F}" sibTransId="{7D4D941B-0DA3-4E6E-9495-7CE1172F6136}"/>
    <dgm:cxn modelId="{94AFCF0A-AC58-475E-971B-CAA75AF5EFEA}" type="presOf" srcId="{C8D054B6-F9BD-45E5-A975-54792ED9D9C8}" destId="{898DD337-564C-48AE-911B-B342148EA543}" srcOrd="0" destOrd="0" presId="urn:microsoft.com/office/officeart/2005/8/layout/vList5"/>
    <dgm:cxn modelId="{8864BECE-162B-40B2-97C0-0790A3A14120}" type="presOf" srcId="{AF1486F4-2AA9-430C-814A-72C6D2A650F2}" destId="{5BC79906-105A-4E9B-B933-6478826B1CD0}" srcOrd="0" destOrd="1" presId="urn:microsoft.com/office/officeart/2005/8/layout/vList5"/>
    <dgm:cxn modelId="{110D5137-2EC3-4B92-A547-2511271D18B7}" srcId="{040B12A2-39CA-4955-B82B-A11EDB0232BD}" destId="{19ED3F9E-36A6-4593-AAC3-12C6495E4EF8}" srcOrd="0" destOrd="0" parTransId="{F8DE7F51-D634-4BBA-A8AF-A6892D5B947F}" sibTransId="{AC10D5F0-3704-4091-A0C3-8A8B6C16A5BA}"/>
    <dgm:cxn modelId="{985B6B05-FC6D-446C-A8F7-122B37117174}" srcId="{5AB79C09-A485-47D1-AADB-9829E671B842}" destId="{6581F414-D670-47ED-9970-04F6419AE4BC}" srcOrd="0" destOrd="0" parTransId="{A76CBCC0-D9DF-4873-AD4E-C83C5381AB7D}" sibTransId="{76BA24F5-616B-42E8-B607-BC89CD1F025A}"/>
    <dgm:cxn modelId="{2FC470EF-0447-4288-8283-454C8EC281DB}" srcId="{5AB79C09-A485-47D1-AADB-9829E671B842}" destId="{F819EAB4-5222-4170-AFFF-6175AB76C587}" srcOrd="1" destOrd="0" parTransId="{38C46907-3E23-40B7-A56E-F376C5EC1BAD}" sibTransId="{7F7C9526-C7A8-47BD-858A-1094B6B476A4}"/>
    <dgm:cxn modelId="{06FF7292-4031-4787-95DA-E284CE26FBD5}" type="presOf" srcId="{040B12A2-39CA-4955-B82B-A11EDB0232BD}" destId="{4659F090-BF26-4EBA-B9D4-15A8DD4A1E78}" srcOrd="0" destOrd="0" presId="urn:microsoft.com/office/officeart/2005/8/layout/vList5"/>
    <dgm:cxn modelId="{D664BB46-0986-43E6-99FA-66C02C2EE9B4}" type="presOf" srcId="{BDD742D7-6470-4422-BCD2-703E79077485}" destId="{6E308F28-6B6C-4774-8E9F-276E558FB3E6}" srcOrd="0" destOrd="1" presId="urn:microsoft.com/office/officeart/2005/8/layout/vList5"/>
    <dgm:cxn modelId="{B34509E4-98AC-4233-86E8-819524255531}" srcId="{C8D054B6-F9BD-45E5-A975-54792ED9D9C8}" destId="{5AB79C09-A485-47D1-AADB-9829E671B842}" srcOrd="1" destOrd="0" parTransId="{7821F9EF-82EF-441F-8EE0-1385F5E0138C}" sibTransId="{03DB3539-A50E-4232-845E-8779B15FEFED}"/>
    <dgm:cxn modelId="{562B2751-930A-4D65-87F2-42A035765B0D}" srcId="{C8D054B6-F9BD-45E5-A975-54792ED9D9C8}" destId="{F568EA0C-5D75-4804-988B-A72B20119D6C}" srcOrd="2" destOrd="0" parTransId="{E31B54BE-1AA3-4F2B-849E-661DADD45393}" sibTransId="{0DE4F72D-CC60-460C-B6B1-21F1AC5EBC17}"/>
    <dgm:cxn modelId="{51DE6DF8-EF7E-45ED-8983-E1BA93748618}" type="presParOf" srcId="{898DD337-564C-48AE-911B-B342148EA543}" destId="{2CA9968A-79AF-4FFE-9E0F-89F590DA57E7}" srcOrd="0" destOrd="0" presId="urn:microsoft.com/office/officeart/2005/8/layout/vList5"/>
    <dgm:cxn modelId="{98BFC15D-FDFB-4241-9DD9-699CAA416F42}" type="presParOf" srcId="{2CA9968A-79AF-4FFE-9E0F-89F590DA57E7}" destId="{4659F090-BF26-4EBA-B9D4-15A8DD4A1E78}" srcOrd="0" destOrd="0" presId="urn:microsoft.com/office/officeart/2005/8/layout/vList5"/>
    <dgm:cxn modelId="{C453EAF5-DC21-47A2-9300-C75B97DF0B20}" type="presParOf" srcId="{2CA9968A-79AF-4FFE-9E0F-89F590DA57E7}" destId="{6E308F28-6B6C-4774-8E9F-276E558FB3E6}" srcOrd="1" destOrd="0" presId="urn:microsoft.com/office/officeart/2005/8/layout/vList5"/>
    <dgm:cxn modelId="{990839C0-3096-438E-A3EB-E112C42831E4}" type="presParOf" srcId="{898DD337-564C-48AE-911B-B342148EA543}" destId="{8BEFA445-0AF6-4175-9E89-A83B8BD70A1F}" srcOrd="1" destOrd="0" presId="urn:microsoft.com/office/officeart/2005/8/layout/vList5"/>
    <dgm:cxn modelId="{10EB737A-3FCD-4E46-9A09-49057B9C8842}" type="presParOf" srcId="{898DD337-564C-48AE-911B-B342148EA543}" destId="{8B3C6909-2A51-4F64-9E07-8246132AC58F}" srcOrd="2" destOrd="0" presId="urn:microsoft.com/office/officeart/2005/8/layout/vList5"/>
    <dgm:cxn modelId="{5238E022-D463-4072-9463-99FCA1EB5936}" type="presParOf" srcId="{8B3C6909-2A51-4F64-9E07-8246132AC58F}" destId="{B8CC232D-D96C-4F41-9D63-1DFEFA3C531C}" srcOrd="0" destOrd="0" presId="urn:microsoft.com/office/officeart/2005/8/layout/vList5"/>
    <dgm:cxn modelId="{A7860F54-3ECB-4B0B-B3B6-BAECD85E7517}" type="presParOf" srcId="{8B3C6909-2A51-4F64-9E07-8246132AC58F}" destId="{7386566F-469C-4FFD-852E-2C69A8E228D9}" srcOrd="1" destOrd="0" presId="urn:microsoft.com/office/officeart/2005/8/layout/vList5"/>
    <dgm:cxn modelId="{B62407B0-B31D-4673-A904-5CB377FAB442}" type="presParOf" srcId="{898DD337-564C-48AE-911B-B342148EA543}" destId="{7AB9EEAC-C6FA-4EC4-876A-4B340BB87C5C}" srcOrd="3" destOrd="0" presId="urn:microsoft.com/office/officeart/2005/8/layout/vList5"/>
    <dgm:cxn modelId="{9C861CF6-745E-4315-941D-03E56102DF42}" type="presParOf" srcId="{898DD337-564C-48AE-911B-B342148EA543}" destId="{FEA55D5B-1517-49D2-A9BA-9D08A0201575}" srcOrd="4" destOrd="0" presId="urn:microsoft.com/office/officeart/2005/8/layout/vList5"/>
    <dgm:cxn modelId="{266149A3-8747-450E-A26F-EBAA01FA5F77}" type="presParOf" srcId="{FEA55D5B-1517-49D2-A9BA-9D08A0201575}" destId="{D3DEDC86-EB28-4CCE-A39E-7A9B2427BA66}" srcOrd="0" destOrd="0" presId="urn:microsoft.com/office/officeart/2005/8/layout/vList5"/>
    <dgm:cxn modelId="{7CE02CD0-8F78-4849-A27D-D91059171C02}" type="presParOf" srcId="{FEA55D5B-1517-49D2-A9BA-9D08A0201575}" destId="{5BC79906-105A-4E9B-B933-6478826B1CD0}"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D054B6-F9BD-45E5-A975-54792ED9D9C8}"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ZA"/>
        </a:p>
      </dgm:t>
    </dgm:pt>
    <dgm:pt modelId="{040B12A2-39CA-4955-B82B-A11EDB0232BD}">
      <dgm:prSet phldrT="[Text]"/>
      <dgm:spPr/>
      <dgm:t>
        <a:bodyPr/>
        <a:lstStyle/>
        <a:p>
          <a:r>
            <a:rPr lang="en-US" dirty="0" smtClean="0"/>
            <a:t>AFSP students</a:t>
          </a:r>
          <a:endParaRPr lang="en-ZA" dirty="0"/>
        </a:p>
      </dgm:t>
    </dgm:pt>
    <dgm:pt modelId="{72AB18C1-4BAC-4DCB-8136-C8E69756EFAE}" type="parTrans" cxnId="{D84C2019-8D28-4727-BCA2-2C19C57B19AE}">
      <dgm:prSet/>
      <dgm:spPr/>
      <dgm:t>
        <a:bodyPr/>
        <a:lstStyle/>
        <a:p>
          <a:endParaRPr lang="en-ZA"/>
        </a:p>
      </dgm:t>
    </dgm:pt>
    <dgm:pt modelId="{D1302F29-BF3E-499A-84FE-EA4994F1296A}" type="sibTrans" cxnId="{D84C2019-8D28-4727-BCA2-2C19C57B19AE}">
      <dgm:prSet/>
      <dgm:spPr/>
      <dgm:t>
        <a:bodyPr/>
        <a:lstStyle/>
        <a:p>
          <a:endParaRPr lang="en-ZA"/>
        </a:p>
      </dgm:t>
    </dgm:pt>
    <dgm:pt modelId="{19ED3F9E-36A6-4593-AAC3-12C6495E4EF8}">
      <dgm:prSet phldrT="[Text]"/>
      <dgm:spPr/>
      <dgm:t>
        <a:bodyPr/>
        <a:lstStyle/>
        <a:p>
          <a:r>
            <a:rPr lang="en-US" dirty="0" smtClean="0"/>
            <a:t>16 capacitated outsiders</a:t>
          </a:r>
          <a:endParaRPr lang="en-ZA" dirty="0"/>
        </a:p>
      </dgm:t>
    </dgm:pt>
    <dgm:pt modelId="{F8DE7F51-D634-4BBA-A8AF-A6892D5B947F}" type="parTrans" cxnId="{110D5137-2EC3-4B92-A547-2511271D18B7}">
      <dgm:prSet/>
      <dgm:spPr/>
      <dgm:t>
        <a:bodyPr/>
        <a:lstStyle/>
        <a:p>
          <a:endParaRPr lang="en-ZA"/>
        </a:p>
      </dgm:t>
    </dgm:pt>
    <dgm:pt modelId="{AC10D5F0-3704-4091-A0C3-8A8B6C16A5BA}" type="sibTrans" cxnId="{110D5137-2EC3-4B92-A547-2511271D18B7}">
      <dgm:prSet/>
      <dgm:spPr/>
      <dgm:t>
        <a:bodyPr/>
        <a:lstStyle/>
        <a:p>
          <a:endParaRPr lang="en-ZA"/>
        </a:p>
      </dgm:t>
    </dgm:pt>
    <dgm:pt modelId="{BDD742D7-6470-4422-BCD2-703E79077485}">
      <dgm:prSet phldrT="[Text]"/>
      <dgm:spPr/>
      <dgm:t>
        <a:bodyPr/>
        <a:lstStyle/>
        <a:p>
          <a:r>
            <a:rPr lang="en-US" dirty="0" smtClean="0"/>
            <a:t>Equipped</a:t>
          </a:r>
          <a:endParaRPr lang="en-ZA" dirty="0"/>
        </a:p>
      </dgm:t>
    </dgm:pt>
    <dgm:pt modelId="{2BC9D18C-30AD-4C52-85F9-7FCFA7031472}" type="parTrans" cxnId="{DC665A91-3659-4D5A-9B72-4C3C1A266D45}">
      <dgm:prSet/>
      <dgm:spPr/>
      <dgm:t>
        <a:bodyPr/>
        <a:lstStyle/>
        <a:p>
          <a:endParaRPr lang="en-ZA"/>
        </a:p>
      </dgm:t>
    </dgm:pt>
    <dgm:pt modelId="{3AC4A4A3-5532-447D-90C6-A156651C5102}" type="sibTrans" cxnId="{DC665A91-3659-4D5A-9B72-4C3C1A266D45}">
      <dgm:prSet/>
      <dgm:spPr/>
      <dgm:t>
        <a:bodyPr/>
        <a:lstStyle/>
        <a:p>
          <a:endParaRPr lang="en-ZA"/>
        </a:p>
      </dgm:t>
    </dgm:pt>
    <dgm:pt modelId="{5AB79C09-A485-47D1-AADB-9829E671B842}">
      <dgm:prSet phldrT="[Text]"/>
      <dgm:spPr/>
      <dgm:t>
        <a:bodyPr/>
        <a:lstStyle/>
        <a:p>
          <a:r>
            <a:rPr lang="en-US" dirty="0" smtClean="0"/>
            <a:t>AFSP Faculty</a:t>
          </a:r>
          <a:endParaRPr lang="en-ZA" dirty="0"/>
        </a:p>
      </dgm:t>
    </dgm:pt>
    <dgm:pt modelId="{7821F9EF-82EF-441F-8EE0-1385F5E0138C}" type="parTrans" cxnId="{B34509E4-98AC-4233-86E8-819524255531}">
      <dgm:prSet/>
      <dgm:spPr/>
      <dgm:t>
        <a:bodyPr/>
        <a:lstStyle/>
        <a:p>
          <a:endParaRPr lang="en-ZA"/>
        </a:p>
      </dgm:t>
    </dgm:pt>
    <dgm:pt modelId="{03DB3539-A50E-4232-845E-8779B15FEFED}" type="sibTrans" cxnId="{B34509E4-98AC-4233-86E8-819524255531}">
      <dgm:prSet/>
      <dgm:spPr/>
      <dgm:t>
        <a:bodyPr/>
        <a:lstStyle/>
        <a:p>
          <a:endParaRPr lang="en-ZA"/>
        </a:p>
      </dgm:t>
    </dgm:pt>
    <dgm:pt modelId="{6581F414-D670-47ED-9970-04F6419AE4BC}">
      <dgm:prSet phldrT="[Text]"/>
      <dgm:spPr/>
      <dgm:t>
        <a:bodyPr/>
        <a:lstStyle/>
        <a:p>
          <a:r>
            <a:rPr lang="en-US" dirty="0" smtClean="0"/>
            <a:t>Prof Michael Cox</a:t>
          </a:r>
          <a:endParaRPr lang="en-ZA" dirty="0"/>
        </a:p>
      </dgm:t>
    </dgm:pt>
    <dgm:pt modelId="{A76CBCC0-D9DF-4873-AD4E-C83C5381AB7D}" type="parTrans" cxnId="{985B6B05-FC6D-446C-A8F7-122B37117174}">
      <dgm:prSet/>
      <dgm:spPr/>
      <dgm:t>
        <a:bodyPr/>
        <a:lstStyle/>
        <a:p>
          <a:endParaRPr lang="en-ZA"/>
        </a:p>
      </dgm:t>
    </dgm:pt>
    <dgm:pt modelId="{76BA24F5-616B-42E8-B607-BC89CD1F025A}" type="sibTrans" cxnId="{985B6B05-FC6D-446C-A8F7-122B37117174}">
      <dgm:prSet/>
      <dgm:spPr/>
      <dgm:t>
        <a:bodyPr/>
        <a:lstStyle/>
        <a:p>
          <a:endParaRPr lang="en-ZA"/>
        </a:p>
      </dgm:t>
    </dgm:pt>
    <dgm:pt modelId="{F819EAB4-5222-4170-AFFF-6175AB76C587}">
      <dgm:prSet phldrT="[Text]"/>
      <dgm:spPr/>
      <dgm:t>
        <a:bodyPr/>
        <a:lstStyle/>
        <a:p>
          <a:r>
            <a:rPr lang="en-US" dirty="0" smtClean="0"/>
            <a:t>Prof Coleen Fox</a:t>
          </a:r>
          <a:endParaRPr lang="en-ZA" dirty="0"/>
        </a:p>
      </dgm:t>
    </dgm:pt>
    <dgm:pt modelId="{38C46907-3E23-40B7-A56E-F376C5EC1BAD}" type="parTrans" cxnId="{2FC470EF-0447-4288-8283-454C8EC281DB}">
      <dgm:prSet/>
      <dgm:spPr/>
      <dgm:t>
        <a:bodyPr/>
        <a:lstStyle/>
        <a:p>
          <a:endParaRPr lang="en-ZA"/>
        </a:p>
      </dgm:t>
    </dgm:pt>
    <dgm:pt modelId="{7F7C9526-C7A8-47BD-858A-1094B6B476A4}" type="sibTrans" cxnId="{2FC470EF-0447-4288-8283-454C8EC281DB}">
      <dgm:prSet/>
      <dgm:spPr/>
      <dgm:t>
        <a:bodyPr/>
        <a:lstStyle/>
        <a:p>
          <a:endParaRPr lang="en-ZA"/>
        </a:p>
      </dgm:t>
    </dgm:pt>
    <dgm:pt modelId="{F568EA0C-5D75-4804-988B-A72B20119D6C}">
      <dgm:prSet phldrT="[Text]"/>
      <dgm:spPr/>
      <dgm:t>
        <a:bodyPr/>
        <a:lstStyle/>
        <a:p>
          <a:r>
            <a:rPr lang="en-US" dirty="0" smtClean="0"/>
            <a:t>Dartmouth</a:t>
          </a:r>
          <a:endParaRPr lang="en-ZA" dirty="0"/>
        </a:p>
      </dgm:t>
    </dgm:pt>
    <dgm:pt modelId="{E31B54BE-1AA3-4F2B-849E-661DADD45393}" type="parTrans" cxnId="{562B2751-930A-4D65-87F2-42A035765B0D}">
      <dgm:prSet/>
      <dgm:spPr/>
      <dgm:t>
        <a:bodyPr/>
        <a:lstStyle/>
        <a:p>
          <a:endParaRPr lang="en-ZA"/>
        </a:p>
      </dgm:t>
    </dgm:pt>
    <dgm:pt modelId="{0DE4F72D-CC60-460C-B6B1-21F1AC5EBC17}" type="sibTrans" cxnId="{562B2751-930A-4D65-87F2-42A035765B0D}">
      <dgm:prSet/>
      <dgm:spPr/>
      <dgm:t>
        <a:bodyPr/>
        <a:lstStyle/>
        <a:p>
          <a:endParaRPr lang="en-ZA"/>
        </a:p>
      </dgm:t>
    </dgm:pt>
    <dgm:pt modelId="{B7132B71-9828-44BB-AA43-BDD02ECA4E31}">
      <dgm:prSet phldrT="[Text]"/>
      <dgm:spPr/>
      <dgm:t>
        <a:bodyPr/>
        <a:lstStyle/>
        <a:p>
          <a:r>
            <a:rPr lang="en-US" dirty="0" smtClean="0"/>
            <a:t>Other faculty</a:t>
          </a:r>
          <a:endParaRPr lang="en-ZA" dirty="0"/>
        </a:p>
      </dgm:t>
    </dgm:pt>
    <dgm:pt modelId="{B2D0E2A1-901D-465D-96C0-FE7C78F4D58F}" type="parTrans" cxnId="{428613FA-5679-4244-B44E-2717A31BD247}">
      <dgm:prSet/>
      <dgm:spPr/>
      <dgm:t>
        <a:bodyPr/>
        <a:lstStyle/>
        <a:p>
          <a:endParaRPr lang="en-ZA"/>
        </a:p>
      </dgm:t>
    </dgm:pt>
    <dgm:pt modelId="{7D4D941B-0DA3-4E6E-9495-7CE1172F6136}" type="sibTrans" cxnId="{428613FA-5679-4244-B44E-2717A31BD247}">
      <dgm:prSet/>
      <dgm:spPr/>
      <dgm:t>
        <a:bodyPr/>
        <a:lstStyle/>
        <a:p>
          <a:endParaRPr lang="en-ZA"/>
        </a:p>
      </dgm:t>
    </dgm:pt>
    <dgm:pt modelId="{AF1486F4-2AA9-430C-814A-72C6D2A650F2}">
      <dgm:prSet phldrT="[Text]"/>
      <dgm:spPr/>
      <dgm:t>
        <a:bodyPr/>
        <a:lstStyle/>
        <a:p>
          <a:r>
            <a:rPr lang="en-US" dirty="0" smtClean="0"/>
            <a:t>Other students</a:t>
          </a:r>
          <a:endParaRPr lang="en-ZA" dirty="0"/>
        </a:p>
      </dgm:t>
    </dgm:pt>
    <dgm:pt modelId="{8B227838-6C93-4D20-AA9E-E160459D097C}" type="parTrans" cxnId="{43DC0034-F303-4AE1-B68E-D35E4D654AB9}">
      <dgm:prSet/>
      <dgm:spPr/>
      <dgm:t>
        <a:bodyPr/>
        <a:lstStyle/>
        <a:p>
          <a:endParaRPr lang="en-ZA"/>
        </a:p>
      </dgm:t>
    </dgm:pt>
    <dgm:pt modelId="{321637E2-AE17-4817-BAC3-ADA337BF365D}" type="sibTrans" cxnId="{43DC0034-F303-4AE1-B68E-D35E4D654AB9}">
      <dgm:prSet/>
      <dgm:spPr/>
      <dgm:t>
        <a:bodyPr/>
        <a:lstStyle/>
        <a:p>
          <a:endParaRPr lang="en-ZA"/>
        </a:p>
      </dgm:t>
    </dgm:pt>
    <dgm:pt modelId="{898DD337-564C-48AE-911B-B342148EA543}" type="pres">
      <dgm:prSet presAssocID="{C8D054B6-F9BD-45E5-A975-54792ED9D9C8}" presName="Name0" presStyleCnt="0">
        <dgm:presLayoutVars>
          <dgm:dir/>
          <dgm:animLvl val="lvl"/>
          <dgm:resizeHandles val="exact"/>
        </dgm:presLayoutVars>
      </dgm:prSet>
      <dgm:spPr/>
      <dgm:t>
        <a:bodyPr/>
        <a:lstStyle/>
        <a:p>
          <a:endParaRPr lang="en-ZA"/>
        </a:p>
      </dgm:t>
    </dgm:pt>
    <dgm:pt modelId="{2CA9968A-79AF-4FFE-9E0F-89F590DA57E7}" type="pres">
      <dgm:prSet presAssocID="{040B12A2-39CA-4955-B82B-A11EDB0232BD}" presName="linNode" presStyleCnt="0"/>
      <dgm:spPr/>
    </dgm:pt>
    <dgm:pt modelId="{4659F090-BF26-4EBA-B9D4-15A8DD4A1E78}" type="pres">
      <dgm:prSet presAssocID="{040B12A2-39CA-4955-B82B-A11EDB0232BD}" presName="parentText" presStyleLbl="node1" presStyleIdx="0" presStyleCnt="3" custScaleX="72142" custLinFactNeighborX="-6176">
        <dgm:presLayoutVars>
          <dgm:chMax val="1"/>
          <dgm:bulletEnabled val="1"/>
        </dgm:presLayoutVars>
      </dgm:prSet>
      <dgm:spPr/>
      <dgm:t>
        <a:bodyPr/>
        <a:lstStyle/>
        <a:p>
          <a:endParaRPr lang="en-ZA"/>
        </a:p>
      </dgm:t>
    </dgm:pt>
    <dgm:pt modelId="{6E308F28-6B6C-4774-8E9F-276E558FB3E6}" type="pres">
      <dgm:prSet presAssocID="{040B12A2-39CA-4955-B82B-A11EDB0232BD}" presName="descendantText" presStyleLbl="alignAccFollowNode1" presStyleIdx="0" presStyleCnt="3" custScaleX="91728" custLinFactNeighborX="-10989">
        <dgm:presLayoutVars>
          <dgm:bulletEnabled val="1"/>
        </dgm:presLayoutVars>
      </dgm:prSet>
      <dgm:spPr/>
      <dgm:t>
        <a:bodyPr/>
        <a:lstStyle/>
        <a:p>
          <a:endParaRPr lang="en-ZA"/>
        </a:p>
      </dgm:t>
    </dgm:pt>
    <dgm:pt modelId="{8BEFA445-0AF6-4175-9E89-A83B8BD70A1F}" type="pres">
      <dgm:prSet presAssocID="{D1302F29-BF3E-499A-84FE-EA4994F1296A}" presName="sp" presStyleCnt="0"/>
      <dgm:spPr/>
    </dgm:pt>
    <dgm:pt modelId="{8B3C6909-2A51-4F64-9E07-8246132AC58F}" type="pres">
      <dgm:prSet presAssocID="{5AB79C09-A485-47D1-AADB-9829E671B842}" presName="linNode" presStyleCnt="0"/>
      <dgm:spPr/>
    </dgm:pt>
    <dgm:pt modelId="{B8CC232D-D96C-4F41-9D63-1DFEFA3C531C}" type="pres">
      <dgm:prSet presAssocID="{5AB79C09-A485-47D1-AADB-9829E671B842}" presName="parentText" presStyleLbl="node1" presStyleIdx="1" presStyleCnt="3" custScaleX="72142" custLinFactNeighborX="-6176">
        <dgm:presLayoutVars>
          <dgm:chMax val="1"/>
          <dgm:bulletEnabled val="1"/>
        </dgm:presLayoutVars>
      </dgm:prSet>
      <dgm:spPr/>
      <dgm:t>
        <a:bodyPr/>
        <a:lstStyle/>
        <a:p>
          <a:endParaRPr lang="en-ZA"/>
        </a:p>
      </dgm:t>
    </dgm:pt>
    <dgm:pt modelId="{7386566F-469C-4FFD-852E-2C69A8E228D9}" type="pres">
      <dgm:prSet presAssocID="{5AB79C09-A485-47D1-AADB-9829E671B842}" presName="descendantText" presStyleLbl="alignAccFollowNode1" presStyleIdx="1" presStyleCnt="3" custScaleX="91728" custLinFactNeighborX="-10989">
        <dgm:presLayoutVars>
          <dgm:bulletEnabled val="1"/>
        </dgm:presLayoutVars>
      </dgm:prSet>
      <dgm:spPr/>
      <dgm:t>
        <a:bodyPr/>
        <a:lstStyle/>
        <a:p>
          <a:endParaRPr lang="en-ZA"/>
        </a:p>
      </dgm:t>
    </dgm:pt>
    <dgm:pt modelId="{7AB9EEAC-C6FA-4EC4-876A-4B340BB87C5C}" type="pres">
      <dgm:prSet presAssocID="{03DB3539-A50E-4232-845E-8779B15FEFED}" presName="sp" presStyleCnt="0"/>
      <dgm:spPr/>
    </dgm:pt>
    <dgm:pt modelId="{FEA55D5B-1517-49D2-A9BA-9D08A0201575}" type="pres">
      <dgm:prSet presAssocID="{F568EA0C-5D75-4804-988B-A72B20119D6C}" presName="linNode" presStyleCnt="0"/>
      <dgm:spPr/>
    </dgm:pt>
    <dgm:pt modelId="{D3DEDC86-EB28-4CCE-A39E-7A9B2427BA66}" type="pres">
      <dgm:prSet presAssocID="{F568EA0C-5D75-4804-988B-A72B20119D6C}" presName="parentText" presStyleLbl="node1" presStyleIdx="2" presStyleCnt="3" custScaleX="72142" custLinFactNeighborX="-6176">
        <dgm:presLayoutVars>
          <dgm:chMax val="1"/>
          <dgm:bulletEnabled val="1"/>
        </dgm:presLayoutVars>
      </dgm:prSet>
      <dgm:spPr/>
      <dgm:t>
        <a:bodyPr/>
        <a:lstStyle/>
        <a:p>
          <a:endParaRPr lang="en-ZA"/>
        </a:p>
      </dgm:t>
    </dgm:pt>
    <dgm:pt modelId="{5BC79906-105A-4E9B-B933-6478826B1CD0}" type="pres">
      <dgm:prSet presAssocID="{F568EA0C-5D75-4804-988B-A72B20119D6C}" presName="descendantText" presStyleLbl="alignAccFollowNode1" presStyleIdx="2" presStyleCnt="3" custScaleX="91728" custLinFactNeighborX="-10989">
        <dgm:presLayoutVars>
          <dgm:bulletEnabled val="1"/>
        </dgm:presLayoutVars>
      </dgm:prSet>
      <dgm:spPr/>
      <dgm:t>
        <a:bodyPr/>
        <a:lstStyle/>
        <a:p>
          <a:endParaRPr lang="en-ZA"/>
        </a:p>
      </dgm:t>
    </dgm:pt>
  </dgm:ptLst>
  <dgm:cxnLst>
    <dgm:cxn modelId="{43DC0034-F303-4AE1-B68E-D35E4D654AB9}" srcId="{F568EA0C-5D75-4804-988B-A72B20119D6C}" destId="{AF1486F4-2AA9-430C-814A-72C6D2A650F2}" srcOrd="1" destOrd="0" parTransId="{8B227838-6C93-4D20-AA9E-E160459D097C}" sibTransId="{321637E2-AE17-4817-BAC3-ADA337BF365D}"/>
    <dgm:cxn modelId="{064DC94C-E970-46C5-A2DE-9D8853915772}" type="presOf" srcId="{F819EAB4-5222-4170-AFFF-6175AB76C587}" destId="{7386566F-469C-4FFD-852E-2C69A8E228D9}" srcOrd="0" destOrd="1" presId="urn:microsoft.com/office/officeart/2005/8/layout/vList5"/>
    <dgm:cxn modelId="{D84C2019-8D28-4727-BCA2-2C19C57B19AE}" srcId="{C8D054B6-F9BD-45E5-A975-54792ED9D9C8}" destId="{040B12A2-39CA-4955-B82B-A11EDB0232BD}" srcOrd="0" destOrd="0" parTransId="{72AB18C1-4BAC-4DCB-8136-C8E69756EFAE}" sibTransId="{D1302F29-BF3E-499A-84FE-EA4994F1296A}"/>
    <dgm:cxn modelId="{DC665A91-3659-4D5A-9B72-4C3C1A266D45}" srcId="{040B12A2-39CA-4955-B82B-A11EDB0232BD}" destId="{BDD742D7-6470-4422-BCD2-703E79077485}" srcOrd="1" destOrd="0" parTransId="{2BC9D18C-30AD-4C52-85F9-7FCFA7031472}" sibTransId="{3AC4A4A3-5532-447D-90C6-A156651C5102}"/>
    <dgm:cxn modelId="{428613FA-5679-4244-B44E-2717A31BD247}" srcId="{F568EA0C-5D75-4804-988B-A72B20119D6C}" destId="{B7132B71-9828-44BB-AA43-BDD02ECA4E31}" srcOrd="0" destOrd="0" parTransId="{B2D0E2A1-901D-465D-96C0-FE7C78F4D58F}" sibTransId="{7D4D941B-0DA3-4E6E-9495-7CE1172F6136}"/>
    <dgm:cxn modelId="{AE7C5B72-C5FC-4027-A768-6BAEEC5D1A41}" type="presOf" srcId="{F568EA0C-5D75-4804-988B-A72B20119D6C}" destId="{D3DEDC86-EB28-4CCE-A39E-7A9B2427BA66}" srcOrd="0" destOrd="0" presId="urn:microsoft.com/office/officeart/2005/8/layout/vList5"/>
    <dgm:cxn modelId="{110D5137-2EC3-4B92-A547-2511271D18B7}" srcId="{040B12A2-39CA-4955-B82B-A11EDB0232BD}" destId="{19ED3F9E-36A6-4593-AAC3-12C6495E4EF8}" srcOrd="0" destOrd="0" parTransId="{F8DE7F51-D634-4BBA-A8AF-A6892D5B947F}" sibTransId="{AC10D5F0-3704-4091-A0C3-8A8B6C16A5BA}"/>
    <dgm:cxn modelId="{985B6B05-FC6D-446C-A8F7-122B37117174}" srcId="{5AB79C09-A485-47D1-AADB-9829E671B842}" destId="{6581F414-D670-47ED-9970-04F6419AE4BC}" srcOrd="0" destOrd="0" parTransId="{A76CBCC0-D9DF-4873-AD4E-C83C5381AB7D}" sibTransId="{76BA24F5-616B-42E8-B607-BC89CD1F025A}"/>
    <dgm:cxn modelId="{6D759F9C-8FF4-4F25-A2BB-581723B9092E}" type="presOf" srcId="{AF1486F4-2AA9-430C-814A-72C6D2A650F2}" destId="{5BC79906-105A-4E9B-B933-6478826B1CD0}" srcOrd="0" destOrd="1" presId="urn:microsoft.com/office/officeart/2005/8/layout/vList5"/>
    <dgm:cxn modelId="{317BC1DB-A6EC-41FF-9D24-7286F8A94756}" type="presOf" srcId="{19ED3F9E-36A6-4593-AAC3-12C6495E4EF8}" destId="{6E308F28-6B6C-4774-8E9F-276E558FB3E6}" srcOrd="0" destOrd="0" presId="urn:microsoft.com/office/officeart/2005/8/layout/vList5"/>
    <dgm:cxn modelId="{2FC470EF-0447-4288-8283-454C8EC281DB}" srcId="{5AB79C09-A485-47D1-AADB-9829E671B842}" destId="{F819EAB4-5222-4170-AFFF-6175AB76C587}" srcOrd="1" destOrd="0" parTransId="{38C46907-3E23-40B7-A56E-F376C5EC1BAD}" sibTransId="{7F7C9526-C7A8-47BD-858A-1094B6B476A4}"/>
    <dgm:cxn modelId="{1AA523B8-48DF-464C-94A0-E34B73ACFE9D}" type="presOf" srcId="{C8D054B6-F9BD-45E5-A975-54792ED9D9C8}" destId="{898DD337-564C-48AE-911B-B342148EA543}" srcOrd="0" destOrd="0" presId="urn:microsoft.com/office/officeart/2005/8/layout/vList5"/>
    <dgm:cxn modelId="{A0343DE2-0593-40D0-821F-541C5D676F29}" type="presOf" srcId="{040B12A2-39CA-4955-B82B-A11EDB0232BD}" destId="{4659F090-BF26-4EBA-B9D4-15A8DD4A1E78}" srcOrd="0" destOrd="0" presId="urn:microsoft.com/office/officeart/2005/8/layout/vList5"/>
    <dgm:cxn modelId="{16F3B162-A046-4323-895E-098B90BD99DE}" type="presOf" srcId="{5AB79C09-A485-47D1-AADB-9829E671B842}" destId="{B8CC232D-D96C-4F41-9D63-1DFEFA3C531C}" srcOrd="0" destOrd="0" presId="urn:microsoft.com/office/officeart/2005/8/layout/vList5"/>
    <dgm:cxn modelId="{37428D00-2E70-4580-92B8-FF32D3C240D2}" type="presOf" srcId="{6581F414-D670-47ED-9970-04F6419AE4BC}" destId="{7386566F-469C-4FFD-852E-2C69A8E228D9}" srcOrd="0" destOrd="0" presId="urn:microsoft.com/office/officeart/2005/8/layout/vList5"/>
    <dgm:cxn modelId="{975602BF-3ABE-4DA2-AAB6-010DBBB86F77}" type="presOf" srcId="{BDD742D7-6470-4422-BCD2-703E79077485}" destId="{6E308F28-6B6C-4774-8E9F-276E558FB3E6}" srcOrd="0" destOrd="1" presId="urn:microsoft.com/office/officeart/2005/8/layout/vList5"/>
    <dgm:cxn modelId="{B34509E4-98AC-4233-86E8-819524255531}" srcId="{C8D054B6-F9BD-45E5-A975-54792ED9D9C8}" destId="{5AB79C09-A485-47D1-AADB-9829E671B842}" srcOrd="1" destOrd="0" parTransId="{7821F9EF-82EF-441F-8EE0-1385F5E0138C}" sibTransId="{03DB3539-A50E-4232-845E-8779B15FEFED}"/>
    <dgm:cxn modelId="{562B2751-930A-4D65-87F2-42A035765B0D}" srcId="{C8D054B6-F9BD-45E5-A975-54792ED9D9C8}" destId="{F568EA0C-5D75-4804-988B-A72B20119D6C}" srcOrd="2" destOrd="0" parTransId="{E31B54BE-1AA3-4F2B-849E-661DADD45393}" sibTransId="{0DE4F72D-CC60-460C-B6B1-21F1AC5EBC17}"/>
    <dgm:cxn modelId="{0BF285F4-00B3-4DA7-BD6E-8AB2D4E1BDAA}" type="presOf" srcId="{B7132B71-9828-44BB-AA43-BDD02ECA4E31}" destId="{5BC79906-105A-4E9B-B933-6478826B1CD0}" srcOrd="0" destOrd="0" presId="urn:microsoft.com/office/officeart/2005/8/layout/vList5"/>
    <dgm:cxn modelId="{F4ACEB45-B263-4C72-983E-AC1706F961DE}" type="presParOf" srcId="{898DD337-564C-48AE-911B-B342148EA543}" destId="{2CA9968A-79AF-4FFE-9E0F-89F590DA57E7}" srcOrd="0" destOrd="0" presId="urn:microsoft.com/office/officeart/2005/8/layout/vList5"/>
    <dgm:cxn modelId="{C403D6C7-88EF-4C29-92F0-2C3219D48378}" type="presParOf" srcId="{2CA9968A-79AF-4FFE-9E0F-89F590DA57E7}" destId="{4659F090-BF26-4EBA-B9D4-15A8DD4A1E78}" srcOrd="0" destOrd="0" presId="urn:microsoft.com/office/officeart/2005/8/layout/vList5"/>
    <dgm:cxn modelId="{9FCA018C-C746-41EE-91A4-10E4DB316677}" type="presParOf" srcId="{2CA9968A-79AF-4FFE-9E0F-89F590DA57E7}" destId="{6E308F28-6B6C-4774-8E9F-276E558FB3E6}" srcOrd="1" destOrd="0" presId="urn:microsoft.com/office/officeart/2005/8/layout/vList5"/>
    <dgm:cxn modelId="{B27F5602-1AD6-4FCC-AAD7-51265AB2D86A}" type="presParOf" srcId="{898DD337-564C-48AE-911B-B342148EA543}" destId="{8BEFA445-0AF6-4175-9E89-A83B8BD70A1F}" srcOrd="1" destOrd="0" presId="urn:microsoft.com/office/officeart/2005/8/layout/vList5"/>
    <dgm:cxn modelId="{60039B44-1DFF-48A8-938F-0A371F1FD058}" type="presParOf" srcId="{898DD337-564C-48AE-911B-B342148EA543}" destId="{8B3C6909-2A51-4F64-9E07-8246132AC58F}" srcOrd="2" destOrd="0" presId="urn:microsoft.com/office/officeart/2005/8/layout/vList5"/>
    <dgm:cxn modelId="{F551CDF3-67E4-45D8-94FC-1F8689AC4A02}" type="presParOf" srcId="{8B3C6909-2A51-4F64-9E07-8246132AC58F}" destId="{B8CC232D-D96C-4F41-9D63-1DFEFA3C531C}" srcOrd="0" destOrd="0" presId="urn:microsoft.com/office/officeart/2005/8/layout/vList5"/>
    <dgm:cxn modelId="{F509FF97-6F0A-4B06-9449-05C5A601D105}" type="presParOf" srcId="{8B3C6909-2A51-4F64-9E07-8246132AC58F}" destId="{7386566F-469C-4FFD-852E-2C69A8E228D9}" srcOrd="1" destOrd="0" presId="urn:microsoft.com/office/officeart/2005/8/layout/vList5"/>
    <dgm:cxn modelId="{242BA238-97CB-4A5B-9DA8-94C4E031B271}" type="presParOf" srcId="{898DD337-564C-48AE-911B-B342148EA543}" destId="{7AB9EEAC-C6FA-4EC4-876A-4B340BB87C5C}" srcOrd="3" destOrd="0" presId="urn:microsoft.com/office/officeart/2005/8/layout/vList5"/>
    <dgm:cxn modelId="{93B1309E-56AF-435A-9C2C-7B50FB301241}" type="presParOf" srcId="{898DD337-564C-48AE-911B-B342148EA543}" destId="{FEA55D5B-1517-49D2-A9BA-9D08A0201575}" srcOrd="4" destOrd="0" presId="urn:microsoft.com/office/officeart/2005/8/layout/vList5"/>
    <dgm:cxn modelId="{39E98677-956A-4316-ABC1-DE97E6545782}" type="presParOf" srcId="{FEA55D5B-1517-49D2-A9BA-9D08A0201575}" destId="{D3DEDC86-EB28-4CCE-A39E-7A9B2427BA66}" srcOrd="0" destOrd="0" presId="urn:microsoft.com/office/officeart/2005/8/layout/vList5"/>
    <dgm:cxn modelId="{11ADB63E-17A6-4674-8B74-663133719059}" type="presParOf" srcId="{FEA55D5B-1517-49D2-A9BA-9D08A0201575}" destId="{5BC79906-105A-4E9B-B933-6478826B1CD0}"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E308F28-6B6C-4774-8E9F-276E558FB3E6}">
      <dsp:nvSpPr>
        <dsp:cNvPr id="0" name=""/>
        <dsp:cNvSpPr/>
      </dsp:nvSpPr>
      <dsp:spPr>
        <a:xfrm rot="5400000">
          <a:off x="3807141" y="-1468787"/>
          <a:ext cx="1121829" cy="434411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t>16 capacitated outsiders</a:t>
          </a:r>
          <a:endParaRPr lang="en-ZA" sz="2900" kern="1200" dirty="0"/>
        </a:p>
        <a:p>
          <a:pPr marL="285750" lvl="1" indent="-285750" algn="l" defTabSz="1289050">
            <a:lnSpc>
              <a:spcPct val="90000"/>
            </a:lnSpc>
            <a:spcBef>
              <a:spcPct val="0"/>
            </a:spcBef>
            <a:spcAft>
              <a:spcPct val="15000"/>
            </a:spcAft>
            <a:buChar char="••"/>
          </a:pPr>
          <a:r>
            <a:rPr lang="en-US" sz="2900" kern="1200" dirty="0" smtClean="0"/>
            <a:t>Equipped</a:t>
          </a:r>
          <a:endParaRPr lang="en-ZA" sz="2900" kern="1200" dirty="0"/>
        </a:p>
      </dsp:txBody>
      <dsp:txXfrm rot="5400000">
        <a:off x="3807141" y="-1468787"/>
        <a:ext cx="1121829" cy="4344110"/>
      </dsp:txXfrm>
    </dsp:sp>
    <dsp:sp modelId="{4659F090-BF26-4EBA-B9D4-15A8DD4A1E78}">
      <dsp:nvSpPr>
        <dsp:cNvPr id="0" name=""/>
        <dsp:cNvSpPr/>
      </dsp:nvSpPr>
      <dsp:spPr>
        <a:xfrm>
          <a:off x="274446" y="2124"/>
          <a:ext cx="1921806" cy="140228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US" sz="2600" kern="1200" dirty="0" smtClean="0"/>
            <a:t>AFSP students</a:t>
          </a:r>
          <a:endParaRPr lang="en-ZA" sz="2600" kern="1200" dirty="0"/>
        </a:p>
      </dsp:txBody>
      <dsp:txXfrm>
        <a:off x="274446" y="2124"/>
        <a:ext cx="1921806" cy="1402286"/>
      </dsp:txXfrm>
    </dsp:sp>
    <dsp:sp modelId="{7386566F-469C-4FFD-852E-2C69A8E228D9}">
      <dsp:nvSpPr>
        <dsp:cNvPr id="0" name=""/>
        <dsp:cNvSpPr/>
      </dsp:nvSpPr>
      <dsp:spPr>
        <a:xfrm rot="5400000">
          <a:off x="3807141" y="3613"/>
          <a:ext cx="1121829" cy="4344110"/>
        </a:xfrm>
        <a:prstGeom prst="round2SameRect">
          <a:avLst/>
        </a:prstGeom>
        <a:solidFill>
          <a:schemeClr val="accent5">
            <a:tint val="40000"/>
            <a:alpha val="90000"/>
            <a:hueOff val="-3695877"/>
            <a:satOff val="-6408"/>
            <a:lumOff val="-644"/>
            <a:alphaOff val="0"/>
          </a:schemeClr>
        </a:solidFill>
        <a:ln w="12700" cap="flat" cmpd="sng" algn="ctr">
          <a:solidFill>
            <a:schemeClr val="accent5">
              <a:tint val="40000"/>
              <a:alpha val="90000"/>
              <a:hueOff val="-3695877"/>
              <a:satOff val="-6408"/>
              <a:lumOff val="-6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t>Prof Michael Cox</a:t>
          </a:r>
          <a:endParaRPr lang="en-ZA" sz="2900" kern="1200" dirty="0"/>
        </a:p>
        <a:p>
          <a:pPr marL="285750" lvl="1" indent="-285750" algn="l" defTabSz="1289050">
            <a:lnSpc>
              <a:spcPct val="90000"/>
            </a:lnSpc>
            <a:spcBef>
              <a:spcPct val="0"/>
            </a:spcBef>
            <a:spcAft>
              <a:spcPct val="15000"/>
            </a:spcAft>
            <a:buChar char="••"/>
          </a:pPr>
          <a:r>
            <a:rPr lang="en-US" sz="2900" kern="1200" dirty="0" smtClean="0"/>
            <a:t>Prof Coleen Fox</a:t>
          </a:r>
          <a:endParaRPr lang="en-ZA" sz="2900" kern="1200" dirty="0"/>
        </a:p>
      </dsp:txBody>
      <dsp:txXfrm rot="5400000">
        <a:off x="3807141" y="3613"/>
        <a:ext cx="1121829" cy="4344110"/>
      </dsp:txXfrm>
    </dsp:sp>
    <dsp:sp modelId="{B8CC232D-D96C-4F41-9D63-1DFEFA3C531C}">
      <dsp:nvSpPr>
        <dsp:cNvPr id="0" name=""/>
        <dsp:cNvSpPr/>
      </dsp:nvSpPr>
      <dsp:spPr>
        <a:xfrm>
          <a:off x="274446" y="1474525"/>
          <a:ext cx="1921806" cy="1402286"/>
        </a:xfrm>
        <a:prstGeom prst="roundRect">
          <a:avLst/>
        </a:prstGeom>
        <a:solidFill>
          <a:schemeClr val="accent5">
            <a:hueOff val="-3676673"/>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US" sz="2600" kern="1200" dirty="0" smtClean="0"/>
            <a:t>AFSP Faculty</a:t>
          </a:r>
          <a:endParaRPr lang="en-ZA" sz="2600" kern="1200" dirty="0"/>
        </a:p>
      </dsp:txBody>
      <dsp:txXfrm>
        <a:off x="274446" y="1474525"/>
        <a:ext cx="1921806" cy="1402286"/>
      </dsp:txXfrm>
    </dsp:sp>
    <dsp:sp modelId="{5BC79906-105A-4E9B-B933-6478826B1CD0}">
      <dsp:nvSpPr>
        <dsp:cNvPr id="0" name=""/>
        <dsp:cNvSpPr/>
      </dsp:nvSpPr>
      <dsp:spPr>
        <a:xfrm rot="5400000">
          <a:off x="3807141" y="1476014"/>
          <a:ext cx="1121829" cy="4344110"/>
        </a:xfrm>
        <a:prstGeom prst="round2SameRect">
          <a:avLst/>
        </a:prstGeom>
        <a:solidFill>
          <a:schemeClr val="accent5">
            <a:tint val="40000"/>
            <a:alpha val="90000"/>
            <a:hueOff val="-7391754"/>
            <a:satOff val="-12816"/>
            <a:lumOff val="-1289"/>
            <a:alphaOff val="0"/>
          </a:schemeClr>
        </a:solidFill>
        <a:ln w="12700" cap="flat" cmpd="sng" algn="ctr">
          <a:solidFill>
            <a:schemeClr val="accent5">
              <a:tint val="40000"/>
              <a:alpha val="90000"/>
              <a:hueOff val="-7391754"/>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t>Other faculty</a:t>
          </a:r>
          <a:endParaRPr lang="en-ZA" sz="2900" kern="1200" dirty="0"/>
        </a:p>
        <a:p>
          <a:pPr marL="285750" lvl="1" indent="-285750" algn="l" defTabSz="1289050">
            <a:lnSpc>
              <a:spcPct val="90000"/>
            </a:lnSpc>
            <a:spcBef>
              <a:spcPct val="0"/>
            </a:spcBef>
            <a:spcAft>
              <a:spcPct val="15000"/>
            </a:spcAft>
            <a:buChar char="••"/>
          </a:pPr>
          <a:r>
            <a:rPr lang="en-US" sz="2900" kern="1200" dirty="0" smtClean="0"/>
            <a:t>Other students</a:t>
          </a:r>
          <a:endParaRPr lang="en-ZA" sz="2900" kern="1200" dirty="0"/>
        </a:p>
      </dsp:txBody>
      <dsp:txXfrm rot="5400000">
        <a:off x="3807141" y="1476014"/>
        <a:ext cx="1121829" cy="4344110"/>
      </dsp:txXfrm>
    </dsp:sp>
    <dsp:sp modelId="{D3DEDC86-EB28-4CCE-A39E-7A9B2427BA66}">
      <dsp:nvSpPr>
        <dsp:cNvPr id="0" name=""/>
        <dsp:cNvSpPr/>
      </dsp:nvSpPr>
      <dsp:spPr>
        <a:xfrm>
          <a:off x="274446" y="2946926"/>
          <a:ext cx="1921806" cy="1402286"/>
        </a:xfrm>
        <a:prstGeom prst="roundRect">
          <a:avLst/>
        </a:prstGeom>
        <a:solidFill>
          <a:schemeClr val="accent5">
            <a:hueOff val="-7353345"/>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US" sz="2600" kern="1200" dirty="0" smtClean="0"/>
            <a:t>Dartmouth</a:t>
          </a:r>
          <a:endParaRPr lang="en-ZA" sz="2600" kern="1200" dirty="0"/>
        </a:p>
      </dsp:txBody>
      <dsp:txXfrm>
        <a:off x="274446" y="2946926"/>
        <a:ext cx="1921806" cy="140228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8AFDEE-6158-42C1-92C8-31207B17A672}" type="datetimeFigureOut">
              <a:rPr lang="en-ZA" smtClean="0"/>
              <a:pPr/>
              <a:t>2016/06/08</a:t>
            </a:fld>
            <a:endParaRPr lang="en-Z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C78B2F-90BA-4B86-AB1F-A5C032A3AABE}" type="slidenum">
              <a:rPr lang="en-ZA" smtClean="0"/>
              <a:pPr/>
              <a:t>‹#›</a:t>
            </a:fld>
            <a:endParaRPr lang="en-ZA"/>
          </a:p>
        </p:txBody>
      </p:sp>
    </p:spTree>
    <p:extLst>
      <p:ext uri="{BB962C8B-B14F-4D97-AF65-F5344CB8AC3E}">
        <p14:creationId xmlns:p14="http://schemas.microsoft.com/office/powerpoint/2010/main" xmlns="" val="1175629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Global </a:t>
            </a:r>
            <a:r>
              <a:rPr lang="en-US" sz="1200" b="1" i="0" kern="1200" dirty="0" err="1" smtClean="0">
                <a:solidFill>
                  <a:schemeClr val="tx1"/>
                </a:solidFill>
                <a:effectLst/>
                <a:latin typeface="+mn-lt"/>
                <a:ea typeface="+mn-ea"/>
                <a:cs typeface="+mn-cs"/>
              </a:rPr>
              <a:t>Exploratoty</a:t>
            </a:r>
            <a:r>
              <a:rPr lang="en-US" sz="1200" b="1" i="0" kern="1200" dirty="0" smtClean="0">
                <a:solidFill>
                  <a:schemeClr val="tx1"/>
                </a:solidFill>
                <a:effectLst/>
                <a:latin typeface="+mn-lt"/>
                <a:ea typeface="+mn-ea"/>
                <a:cs typeface="+mn-cs"/>
              </a:rPr>
              <a:t>/Development</a:t>
            </a:r>
            <a:r>
              <a:rPr lang="en-US" sz="1200" b="1" i="0" kern="1200" baseline="0" dirty="0" smtClean="0">
                <a:solidFill>
                  <a:schemeClr val="tx1"/>
                </a:solidFill>
                <a:effectLst/>
                <a:latin typeface="+mn-lt"/>
                <a:ea typeface="+mn-ea"/>
                <a:cs typeface="+mn-cs"/>
              </a:rPr>
              <a:t> Grant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goal is to facilitate Dartmouth's research mission, promote its academic reputation outside the United States, enhance the recruitment of international faculty and students, and build sustainable partnerships with institutions around the world.</a:t>
            </a:r>
          </a:p>
          <a:p>
            <a:r>
              <a:rPr lang="en-US" sz="1200" b="1" i="0" kern="1200" dirty="0" smtClean="0">
                <a:solidFill>
                  <a:schemeClr val="tx1"/>
                </a:solidFill>
                <a:effectLst/>
                <a:latin typeface="+mn-lt"/>
                <a:ea typeface="+mn-ea"/>
                <a:cs typeface="+mn-cs"/>
              </a:rPr>
              <a:t>Fulbright Program </a:t>
            </a:r>
            <a:r>
              <a:rPr lang="en-US" sz="1200" b="0" i="0" kern="1200" dirty="0" smtClean="0">
                <a:solidFill>
                  <a:schemeClr val="tx1"/>
                </a:solidFill>
                <a:effectLst/>
                <a:latin typeface="+mn-lt"/>
                <a:ea typeface="+mn-ea"/>
                <a:cs typeface="+mn-cs"/>
              </a:rPr>
              <a:t>awards approximately 8,000 grants annually. Roughly 1,600 U.S. students, 4,000 foreign students, 1,200 U.S. scholars, and 900 visiting scholars receive awards, in addition to several hundred teachers and professionals.</a:t>
            </a:r>
            <a:endParaRPr lang="en-ZA" dirty="0"/>
          </a:p>
        </p:txBody>
      </p:sp>
      <p:sp>
        <p:nvSpPr>
          <p:cNvPr id="4" name="Slide Number Placeholder 3"/>
          <p:cNvSpPr>
            <a:spLocks noGrp="1"/>
          </p:cNvSpPr>
          <p:nvPr>
            <p:ph type="sldNum" sz="quarter" idx="10"/>
          </p:nvPr>
        </p:nvSpPr>
        <p:spPr/>
        <p:txBody>
          <a:bodyPr/>
          <a:lstStyle/>
          <a:p>
            <a:fld id="{3DC78B2F-90BA-4B86-AB1F-A5C032A3AABE}" type="slidenum">
              <a:rPr lang="en-ZA" smtClean="0"/>
              <a:pPr/>
              <a:t>7</a:t>
            </a:fld>
            <a:endParaRPr lang="en-ZA"/>
          </a:p>
        </p:txBody>
      </p:sp>
    </p:spTree>
    <p:extLst>
      <p:ext uri="{BB962C8B-B14F-4D97-AF65-F5344CB8AC3E}">
        <p14:creationId xmlns:p14="http://schemas.microsoft.com/office/powerpoint/2010/main" xmlns="" val="2027480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Global </a:t>
            </a:r>
            <a:r>
              <a:rPr lang="en-US" sz="1200" b="1" i="0" kern="1200" dirty="0" err="1" smtClean="0">
                <a:solidFill>
                  <a:schemeClr val="tx1"/>
                </a:solidFill>
                <a:effectLst/>
                <a:latin typeface="+mn-lt"/>
                <a:ea typeface="+mn-ea"/>
                <a:cs typeface="+mn-cs"/>
              </a:rPr>
              <a:t>Exploratoty</a:t>
            </a:r>
            <a:r>
              <a:rPr lang="en-US" sz="1200" b="1" i="0" kern="1200" dirty="0" smtClean="0">
                <a:solidFill>
                  <a:schemeClr val="tx1"/>
                </a:solidFill>
                <a:effectLst/>
                <a:latin typeface="+mn-lt"/>
                <a:ea typeface="+mn-ea"/>
                <a:cs typeface="+mn-cs"/>
              </a:rPr>
              <a:t>/Development</a:t>
            </a:r>
            <a:r>
              <a:rPr lang="en-US" sz="1200" b="1" i="0" kern="1200" baseline="0" dirty="0" smtClean="0">
                <a:solidFill>
                  <a:schemeClr val="tx1"/>
                </a:solidFill>
                <a:effectLst/>
                <a:latin typeface="+mn-lt"/>
                <a:ea typeface="+mn-ea"/>
                <a:cs typeface="+mn-cs"/>
              </a:rPr>
              <a:t> Grant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goal is to facilitate Dartmouth's research mission, promote its academic reputation outside the United States, enhance the recruitment of international faculty and students, and build sustainable partnerships with institutions around the world.</a:t>
            </a:r>
          </a:p>
          <a:p>
            <a:r>
              <a:rPr lang="en-US" sz="1200" b="1" i="0" kern="1200" dirty="0" smtClean="0">
                <a:solidFill>
                  <a:schemeClr val="tx1"/>
                </a:solidFill>
                <a:effectLst/>
                <a:latin typeface="+mn-lt"/>
                <a:ea typeface="+mn-ea"/>
                <a:cs typeface="+mn-cs"/>
              </a:rPr>
              <a:t>Fulbright Program </a:t>
            </a:r>
            <a:r>
              <a:rPr lang="en-US" sz="1200" b="0" i="0" kern="1200" dirty="0" smtClean="0">
                <a:solidFill>
                  <a:schemeClr val="tx1"/>
                </a:solidFill>
                <a:effectLst/>
                <a:latin typeface="+mn-lt"/>
                <a:ea typeface="+mn-ea"/>
                <a:cs typeface="+mn-cs"/>
              </a:rPr>
              <a:t>awards approximately 8,000 grants annually. Roughly 1,600 U.S. students, 4,000 foreign students, 1,200 U.S. scholars, and 900 visiting scholars receive awards, in addition to several hundred teachers and professionals.</a:t>
            </a:r>
            <a:endParaRPr lang="en-ZA" dirty="0"/>
          </a:p>
        </p:txBody>
      </p:sp>
      <p:sp>
        <p:nvSpPr>
          <p:cNvPr id="4" name="Slide Number Placeholder 3"/>
          <p:cNvSpPr>
            <a:spLocks noGrp="1"/>
          </p:cNvSpPr>
          <p:nvPr>
            <p:ph type="sldNum" sz="quarter" idx="10"/>
          </p:nvPr>
        </p:nvSpPr>
        <p:spPr/>
        <p:txBody>
          <a:bodyPr/>
          <a:lstStyle/>
          <a:p>
            <a:fld id="{3DC78B2F-90BA-4B86-AB1F-A5C032A3AABE}" type="slidenum">
              <a:rPr lang="en-ZA" smtClean="0"/>
              <a:pPr/>
              <a:t>10</a:t>
            </a:fld>
            <a:endParaRPr lang="en-ZA"/>
          </a:p>
        </p:txBody>
      </p:sp>
    </p:spTree>
    <p:extLst>
      <p:ext uri="{BB962C8B-B14F-4D97-AF65-F5344CB8AC3E}">
        <p14:creationId xmlns:p14="http://schemas.microsoft.com/office/powerpoint/2010/main" xmlns="" val="2207194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128252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1818181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1955591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87706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3847274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3361502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4098828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17349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918045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3268059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68B9C4-DEA9-483A-866D-F6B31F2B6193}" type="datetimeFigureOut">
              <a:rPr lang="en-ZA" smtClean="0"/>
              <a:pPr/>
              <a:t>2016/06/08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2274288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8B9C4-DEA9-483A-866D-F6B31F2B6193}" type="datetimeFigureOut">
              <a:rPr lang="en-ZA" smtClean="0"/>
              <a:pPr/>
              <a:t>2016/06/08</a:t>
            </a:fld>
            <a:endParaRPr lang="en-Z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5E8A85-0481-4FFD-B924-07F9B40AE1B8}" type="slidenum">
              <a:rPr lang="en-ZA" smtClean="0"/>
              <a:pPr/>
              <a:t>‹#›</a:t>
            </a:fld>
            <a:endParaRPr lang="en-ZA"/>
          </a:p>
        </p:txBody>
      </p:sp>
    </p:spTree>
    <p:extLst>
      <p:ext uri="{BB962C8B-B14F-4D97-AF65-F5344CB8AC3E}">
        <p14:creationId xmlns:p14="http://schemas.microsoft.com/office/powerpoint/2010/main" xmlns="" val="1994698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34692"/>
            <a:ext cx="7772400" cy="1585538"/>
          </a:xfrm>
        </p:spPr>
        <p:txBody>
          <a:bodyPr>
            <a:normAutofit fontScale="90000"/>
          </a:bodyPr>
          <a:lstStyle/>
          <a:p>
            <a:r>
              <a:rPr lang="en-US" dirty="0" smtClean="0"/>
              <a:t>African Foreign Study Programme</a:t>
            </a:r>
            <a:endParaRPr lang="en-ZA" dirty="0"/>
          </a:p>
        </p:txBody>
      </p:sp>
      <p:sp>
        <p:nvSpPr>
          <p:cNvPr id="3" name="Subtitle 2"/>
          <p:cNvSpPr>
            <a:spLocks noGrp="1"/>
          </p:cNvSpPr>
          <p:nvPr>
            <p:ph type="subTitle" idx="1"/>
          </p:nvPr>
        </p:nvSpPr>
        <p:spPr>
          <a:xfrm>
            <a:off x="1143000" y="5200650"/>
            <a:ext cx="6858000" cy="1092198"/>
          </a:xfrm>
        </p:spPr>
        <p:txBody>
          <a:bodyPr>
            <a:normAutofit/>
          </a:bodyPr>
          <a:lstStyle/>
          <a:p>
            <a:r>
              <a:rPr lang="en-US" sz="2800" i="1" dirty="0" smtClean="0">
                <a:solidFill>
                  <a:srgbClr val="00693E"/>
                </a:solidFill>
              </a:rPr>
              <a:t>Exploring ways to support locally-relevant research</a:t>
            </a:r>
            <a:endParaRPr lang="en-ZA" sz="2800" i="1" dirty="0">
              <a:solidFill>
                <a:srgbClr val="00693E"/>
              </a:solidFill>
            </a:endParaRPr>
          </a:p>
        </p:txBody>
      </p:sp>
      <p:pic>
        <p:nvPicPr>
          <p:cNvPr id="6" name="Picture 5"/>
          <p:cNvPicPr>
            <a:picLocks noChangeAspect="1"/>
          </p:cNvPicPr>
          <p:nvPr/>
        </p:nvPicPr>
        <p:blipFill>
          <a:blip r:embed="rId2" cstate="print"/>
          <a:stretch>
            <a:fillRect/>
          </a:stretch>
        </p:blipFill>
        <p:spPr>
          <a:xfrm>
            <a:off x="3705225" y="246063"/>
            <a:ext cx="1733550" cy="1866900"/>
          </a:xfrm>
          <a:prstGeom prst="rect">
            <a:avLst/>
          </a:prstGeom>
        </p:spPr>
      </p:pic>
      <p:pic>
        <p:nvPicPr>
          <p:cNvPr id="8" name="Picture 7"/>
          <p:cNvPicPr>
            <a:picLocks noChangeAspect="1"/>
          </p:cNvPicPr>
          <p:nvPr/>
        </p:nvPicPr>
        <p:blipFill>
          <a:blip r:embed="rId3" cstate="print"/>
          <a:stretch>
            <a:fillRect/>
          </a:stretch>
        </p:blipFill>
        <p:spPr>
          <a:xfrm>
            <a:off x="1876425" y="2017712"/>
            <a:ext cx="5391150" cy="847725"/>
          </a:xfrm>
          <a:prstGeom prst="rect">
            <a:avLst/>
          </a:prstGeom>
        </p:spPr>
      </p:pic>
    </p:spTree>
    <p:extLst>
      <p:ext uri="{BB962C8B-B14F-4D97-AF65-F5344CB8AC3E}">
        <p14:creationId xmlns:p14="http://schemas.microsoft.com/office/powerpoint/2010/main" xmlns="" val="6134975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Content Placeholder 2"/>
          <p:cNvSpPr>
            <a:spLocks noGrp="1"/>
          </p:cNvSpPr>
          <p:nvPr>
            <p:ph idx="1"/>
          </p:nvPr>
        </p:nvSpPr>
        <p:spPr>
          <a:xfrm>
            <a:off x="628650" y="2200275"/>
            <a:ext cx="7886700" cy="3976688"/>
          </a:xfrm>
        </p:spPr>
        <p:txBody>
          <a:bodyPr/>
          <a:lstStyle/>
          <a:p>
            <a:r>
              <a:rPr lang="en-US" dirty="0" smtClean="0"/>
              <a:t>4-year, liberal arts </a:t>
            </a:r>
          </a:p>
          <a:p>
            <a:r>
              <a:rPr lang="en-US" dirty="0" smtClean="0"/>
              <a:t>Educate “the most promising students and prepares them for a lifetime of learning and of responsible leadership”</a:t>
            </a:r>
          </a:p>
          <a:p>
            <a:r>
              <a:rPr lang="en-US" dirty="0" smtClean="0"/>
              <a:t>&gt;45 faculty led off campus programmes in &lt;20 countries</a:t>
            </a:r>
            <a:endParaRPr lang="en-ZA" dirty="0"/>
          </a:p>
        </p:txBody>
      </p:sp>
      <p:pic>
        <p:nvPicPr>
          <p:cNvPr id="4" name="Picture 3"/>
          <p:cNvPicPr>
            <a:picLocks noChangeAspect="1"/>
          </p:cNvPicPr>
          <p:nvPr/>
        </p:nvPicPr>
        <p:blipFill>
          <a:blip r:embed="rId2" cstate="print"/>
          <a:stretch>
            <a:fillRect/>
          </a:stretch>
        </p:blipFill>
        <p:spPr>
          <a:xfrm>
            <a:off x="628650" y="94457"/>
            <a:ext cx="1733550" cy="1866900"/>
          </a:xfrm>
          <a:prstGeom prst="rect">
            <a:avLst/>
          </a:prstGeom>
        </p:spPr>
      </p:pic>
      <p:pic>
        <p:nvPicPr>
          <p:cNvPr id="5" name="Picture 4"/>
          <p:cNvPicPr>
            <a:picLocks noChangeAspect="1"/>
          </p:cNvPicPr>
          <p:nvPr/>
        </p:nvPicPr>
        <p:blipFill>
          <a:blip r:embed="rId3" cstate="print"/>
          <a:stretch>
            <a:fillRect/>
          </a:stretch>
        </p:blipFill>
        <p:spPr>
          <a:xfrm>
            <a:off x="2743200" y="604044"/>
            <a:ext cx="5391150" cy="847725"/>
          </a:xfrm>
          <a:prstGeom prst="rect">
            <a:avLst/>
          </a:prstGeom>
        </p:spPr>
      </p:pic>
    </p:spTree>
    <p:extLst>
      <p:ext uri="{BB962C8B-B14F-4D97-AF65-F5344CB8AC3E}">
        <p14:creationId xmlns:p14="http://schemas.microsoft.com/office/powerpoint/2010/main" xmlns="" val="372079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693E"/>
                </a:solidFill>
                <a:effectLst>
                  <a:outerShdw blurRad="38100" dist="38100" dir="2700000" algn="tl">
                    <a:srgbClr val="000000">
                      <a:alpha val="43137"/>
                    </a:srgbClr>
                  </a:outerShdw>
                </a:effectLst>
              </a:rPr>
              <a:t>African Foreign Study Programme</a:t>
            </a:r>
            <a:endParaRPr lang="en-ZA" dirty="0">
              <a:solidFill>
                <a:srgbClr val="00693E"/>
              </a:solidFill>
              <a:effectLst>
                <a:outerShdw blurRad="38100" dist="38100" dir="2700000" algn="tl">
                  <a:srgbClr val="000000">
                    <a:alpha val="43137"/>
                  </a:srgbClr>
                </a:outerShdw>
              </a:effectLst>
            </a:endParaRPr>
          </a:p>
        </p:txBody>
      </p:sp>
      <p:sp>
        <p:nvSpPr>
          <p:cNvPr id="7" name="Rounded Rectangle 6"/>
          <p:cNvSpPr/>
          <p:nvPr/>
        </p:nvSpPr>
        <p:spPr>
          <a:xfrm>
            <a:off x="673809" y="1825977"/>
            <a:ext cx="2302473" cy="1106424"/>
          </a:xfrm>
          <a:prstGeom prst="roundRect">
            <a:avLst/>
          </a:prstGeom>
          <a:solidFill>
            <a:srgbClr val="0069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Natural resources and environment</a:t>
            </a:r>
            <a:endParaRPr lang="en-ZA" sz="2000" dirty="0"/>
          </a:p>
        </p:txBody>
      </p:sp>
      <p:sp>
        <p:nvSpPr>
          <p:cNvPr id="8" name="Rounded Rectangle 7"/>
          <p:cNvSpPr/>
          <p:nvPr/>
        </p:nvSpPr>
        <p:spPr>
          <a:xfrm>
            <a:off x="6368662" y="1825977"/>
            <a:ext cx="2302473" cy="1106424"/>
          </a:xfrm>
          <a:prstGeom prst="roundRect">
            <a:avLst/>
          </a:prstGeom>
          <a:solidFill>
            <a:srgbClr val="0069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Wildlife and conservation</a:t>
            </a:r>
            <a:endParaRPr lang="en-ZA" sz="2000" dirty="0"/>
          </a:p>
        </p:txBody>
      </p:sp>
      <p:sp>
        <p:nvSpPr>
          <p:cNvPr id="9" name="Rounded Rectangle 8"/>
          <p:cNvSpPr/>
          <p:nvPr/>
        </p:nvSpPr>
        <p:spPr>
          <a:xfrm>
            <a:off x="2704782" y="5111127"/>
            <a:ext cx="3734436" cy="1106424"/>
          </a:xfrm>
          <a:prstGeom prst="roundRect">
            <a:avLst/>
          </a:prstGeom>
          <a:solidFill>
            <a:srgbClr val="0069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Social and political aspects of development and conservation</a:t>
            </a:r>
            <a:endParaRPr lang="en-ZA" sz="2000" dirty="0"/>
          </a:p>
        </p:txBody>
      </p:sp>
      <p:sp>
        <p:nvSpPr>
          <p:cNvPr id="10" name="Oval 9"/>
          <p:cNvSpPr/>
          <p:nvPr/>
        </p:nvSpPr>
        <p:spPr>
          <a:xfrm>
            <a:off x="2982625" y="2884138"/>
            <a:ext cx="3191435" cy="1586752"/>
          </a:xfrm>
          <a:prstGeom prst="ellipse">
            <a:avLst/>
          </a:prstGeom>
          <a:solidFill>
            <a:srgbClr val="0032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Development and conservation</a:t>
            </a:r>
            <a:endParaRPr lang="en-ZA" sz="2400" dirty="0"/>
          </a:p>
        </p:txBody>
      </p:sp>
      <p:cxnSp>
        <p:nvCxnSpPr>
          <p:cNvPr id="12" name="Elbow Connector 11"/>
          <p:cNvCxnSpPr>
            <a:stCxn id="10" idx="2"/>
            <a:endCxn id="7" idx="2"/>
          </p:cNvCxnSpPr>
          <p:nvPr/>
        </p:nvCxnSpPr>
        <p:spPr>
          <a:xfrm rot="10800000">
            <a:off x="1825047" y="2932402"/>
            <a:ext cx="1157579" cy="745113"/>
          </a:xfrm>
          <a:prstGeom prst="bentConnector2">
            <a:avLst/>
          </a:prstGeom>
          <a:ln w="38100">
            <a:solidFill>
              <a:srgbClr val="00693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10" idx="6"/>
            <a:endCxn id="8" idx="2"/>
          </p:cNvCxnSpPr>
          <p:nvPr/>
        </p:nvCxnSpPr>
        <p:spPr>
          <a:xfrm flipV="1">
            <a:off x="6174060" y="2932401"/>
            <a:ext cx="1345839" cy="745113"/>
          </a:xfrm>
          <a:prstGeom prst="bentConnector2">
            <a:avLst/>
          </a:prstGeom>
          <a:ln w="38100">
            <a:solidFill>
              <a:srgbClr val="00693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10" idx="4"/>
            <a:endCxn id="9" idx="0"/>
          </p:cNvCxnSpPr>
          <p:nvPr/>
        </p:nvCxnSpPr>
        <p:spPr>
          <a:xfrm rot="5400000">
            <a:off x="4255054" y="4787837"/>
            <a:ext cx="640237" cy="6343"/>
          </a:xfrm>
          <a:prstGeom prst="bentConnector3">
            <a:avLst/>
          </a:prstGeom>
          <a:ln w="38100">
            <a:solidFill>
              <a:srgbClr val="00693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051064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African Foreign Study Programme</a:t>
            </a:r>
            <a:endParaRPr lang="en-ZA"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7482" y="3293543"/>
            <a:ext cx="5388232" cy="3578123"/>
          </a:xfrm>
        </p:spPr>
      </p:pic>
      <p:pic>
        <p:nvPicPr>
          <p:cNvPr id="4" name="Picture 3"/>
          <p:cNvPicPr>
            <a:picLocks noChangeAspect="1"/>
          </p:cNvPicPr>
          <p:nvPr/>
        </p:nvPicPr>
        <p:blipFill>
          <a:blip r:embed="rId3" cstate="print"/>
          <a:stretch>
            <a:fillRect/>
          </a:stretch>
        </p:blipFill>
        <p:spPr>
          <a:xfrm>
            <a:off x="1797683" y="-55465"/>
            <a:ext cx="7346317" cy="6913463"/>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xmlns="" val="0"/>
              </a:ext>
            </a:extLst>
          </a:blip>
          <a:srcRect l="4851" t="17873" r="45948" b="18177"/>
          <a:stretch/>
        </p:blipFill>
        <p:spPr>
          <a:xfrm>
            <a:off x="-38588" y="2097612"/>
            <a:ext cx="2864224" cy="209774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 y="-41797"/>
            <a:ext cx="2999257" cy="2249443"/>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717812" y="-18543"/>
            <a:ext cx="2426188" cy="3234917"/>
          </a:xfrm>
          <a:prstGeom prst="rect">
            <a:avLst/>
          </a:prstGeom>
        </p:spPr>
      </p:pic>
    </p:spTree>
    <p:extLst>
      <p:ext uri="{BB962C8B-B14F-4D97-AF65-F5344CB8AC3E}">
        <p14:creationId xmlns:p14="http://schemas.microsoft.com/office/powerpoint/2010/main" xmlns="" val="507454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693E"/>
                </a:solidFill>
                <a:effectLst>
                  <a:outerShdw blurRad="38100" dist="38100" dir="2700000" algn="tl">
                    <a:srgbClr val="000000">
                      <a:alpha val="43137"/>
                    </a:srgbClr>
                  </a:outerShdw>
                </a:effectLst>
              </a:rPr>
              <a:t>Supporting locally-relevant research projects</a:t>
            </a:r>
            <a:endParaRPr lang="en-ZA" dirty="0">
              <a:solidFill>
                <a:srgbClr val="00693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2339787"/>
            <a:ext cx="7886700" cy="3837175"/>
          </a:xfrm>
        </p:spPr>
        <p:txBody>
          <a:bodyPr/>
          <a:lstStyle/>
          <a:p>
            <a:r>
              <a:rPr lang="en-US" dirty="0" smtClean="0"/>
              <a:t>Dung beetle monitoring in </a:t>
            </a:r>
            <a:r>
              <a:rPr lang="en-US" dirty="0" err="1" smtClean="0"/>
              <a:t>Tembe</a:t>
            </a:r>
            <a:r>
              <a:rPr lang="en-US" dirty="0" smtClean="0"/>
              <a:t> Elephant Reserve</a:t>
            </a:r>
          </a:p>
          <a:p>
            <a:r>
              <a:rPr lang="en-US" dirty="0" smtClean="0"/>
              <a:t>Natural resource utilisation in </a:t>
            </a:r>
            <a:r>
              <a:rPr lang="en-US" dirty="0" err="1" smtClean="0"/>
              <a:t>haMakuya</a:t>
            </a:r>
            <a:r>
              <a:rPr lang="en-US" dirty="0" smtClean="0"/>
              <a:t>, Limpopo</a:t>
            </a:r>
          </a:p>
          <a:p>
            <a:r>
              <a:rPr lang="en-US" dirty="0" smtClean="0"/>
              <a:t>Human health impacts of smoke inhalation </a:t>
            </a:r>
            <a:r>
              <a:rPr lang="en-US" dirty="0"/>
              <a:t>in </a:t>
            </a:r>
            <a:r>
              <a:rPr lang="en-US" dirty="0" err="1"/>
              <a:t>haMakuya</a:t>
            </a:r>
            <a:r>
              <a:rPr lang="en-US" dirty="0"/>
              <a:t>, </a:t>
            </a:r>
            <a:r>
              <a:rPr lang="en-US" dirty="0" smtClean="0"/>
              <a:t>Limpopo</a:t>
            </a:r>
          </a:p>
          <a:p>
            <a:r>
              <a:rPr lang="en-US" dirty="0" smtClean="0"/>
              <a:t>Elephant behavior observations in </a:t>
            </a:r>
            <a:r>
              <a:rPr lang="en-US" dirty="0" err="1" smtClean="0"/>
              <a:t>Timbavati</a:t>
            </a:r>
            <a:endParaRPr lang="en-US" dirty="0" smtClean="0"/>
          </a:p>
          <a:p>
            <a:r>
              <a:rPr lang="en-US" dirty="0" smtClean="0"/>
              <a:t>Desert ecology research projects at </a:t>
            </a:r>
            <a:r>
              <a:rPr lang="en-US" dirty="0" err="1" smtClean="0"/>
              <a:t>Gobabeb</a:t>
            </a:r>
            <a:endParaRPr lang="en-ZA" dirty="0"/>
          </a:p>
        </p:txBody>
      </p:sp>
    </p:spTree>
    <p:extLst>
      <p:ext uri="{BB962C8B-B14F-4D97-AF65-F5344CB8AC3E}">
        <p14:creationId xmlns:p14="http://schemas.microsoft.com/office/powerpoint/2010/main" xmlns="" val="23501148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era – </a:t>
            </a:r>
            <a:r>
              <a:rPr lang="en-US" dirty="0" err="1" smtClean="0"/>
              <a:t>Matatiele</a:t>
            </a:r>
            <a:r>
              <a:rPr lang="en-US" dirty="0" smtClean="0"/>
              <a:t> &amp; surrounds</a:t>
            </a:r>
            <a:endParaRPr lang="en-ZA" dirty="0"/>
          </a:p>
        </p:txBody>
      </p:sp>
      <p:sp>
        <p:nvSpPr>
          <p:cNvPr id="3" name="Content Placeholder 2"/>
          <p:cNvSpPr>
            <a:spLocks noGrp="1"/>
          </p:cNvSpPr>
          <p:nvPr>
            <p:ph idx="1"/>
          </p:nvPr>
        </p:nvSpPr>
        <p:spPr/>
        <p:txBody>
          <a:bodyPr/>
          <a:lstStyle/>
          <a:p>
            <a:r>
              <a:rPr lang="en-US" b="1" dirty="0" err="1" smtClean="0"/>
              <a:t>Matatiele</a:t>
            </a:r>
            <a:r>
              <a:rPr lang="en-US" b="1" dirty="0" smtClean="0"/>
              <a:t>, 20-27 September 2016</a:t>
            </a:r>
            <a:endParaRPr lang="en-ZA" b="1" dirty="0" smtClean="0"/>
          </a:p>
          <a:p>
            <a:r>
              <a:rPr lang="en-US" b="1" dirty="0" smtClean="0"/>
              <a:t>Learn</a:t>
            </a:r>
            <a:endParaRPr lang="en-ZA" b="1" dirty="0" smtClean="0"/>
          </a:p>
          <a:p>
            <a:r>
              <a:rPr lang="en-ZA" b="1" dirty="0" smtClean="0"/>
              <a:t>Opportunities to support research:</a:t>
            </a:r>
          </a:p>
          <a:p>
            <a:pPr lvl="1"/>
            <a:r>
              <a:rPr lang="en-ZA" b="1" dirty="0" smtClean="0"/>
              <a:t>Linking research </a:t>
            </a:r>
            <a:r>
              <a:rPr lang="en-ZA" b="1" dirty="0"/>
              <a:t>support </a:t>
            </a:r>
            <a:r>
              <a:rPr lang="en-ZA" b="1" dirty="0" smtClean="0"/>
              <a:t>with active research projects that address</a:t>
            </a:r>
            <a:r>
              <a:rPr lang="en-ZA" b="1" dirty="0"/>
              <a:t> 'real' practitioner challenges and </a:t>
            </a:r>
            <a:r>
              <a:rPr lang="en-ZA" b="1" dirty="0" smtClean="0"/>
              <a:t>questions</a:t>
            </a:r>
          </a:p>
          <a:p>
            <a:pPr lvl="1"/>
            <a:r>
              <a:rPr lang="en-US" b="1" dirty="0" smtClean="0"/>
              <a:t>Role of students in supporting locally-relevant research </a:t>
            </a:r>
          </a:p>
          <a:p>
            <a:pPr lvl="1"/>
            <a:r>
              <a:rPr lang="en-US" b="1" dirty="0" smtClean="0"/>
              <a:t>Our role in supporting other objectives???</a:t>
            </a:r>
          </a:p>
          <a:p>
            <a:pPr marL="0" indent="0">
              <a:buNone/>
            </a:pPr>
            <a:endParaRPr lang="en-US" b="1" dirty="0" smtClean="0"/>
          </a:p>
        </p:txBody>
      </p:sp>
    </p:spTree>
    <p:extLst>
      <p:ext uri="{BB962C8B-B14F-4D97-AF65-F5344CB8AC3E}">
        <p14:creationId xmlns:p14="http://schemas.microsoft.com/office/powerpoint/2010/main" xmlns="" val="26599907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Dartmouth AFSP Research </a:t>
            </a:r>
            <a:endParaRPr lang="en-ZA" dirty="0"/>
          </a:p>
        </p:txBody>
      </p:sp>
      <p:graphicFrame>
        <p:nvGraphicFramePr>
          <p:cNvPr id="4" name="Content Placeholder 3"/>
          <p:cNvGraphicFramePr>
            <a:graphicFrameLocks noGrp="1"/>
          </p:cNvGraphicFramePr>
          <p:nvPr>
            <p:ph idx="1"/>
          </p:nvPr>
        </p:nvGraphicFramePr>
        <p:xfrm>
          <a:off x="134874" y="1880489"/>
          <a:ext cx="739978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134874" y="4819650"/>
            <a:ext cx="7142226" cy="15074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263652" y="3312223"/>
            <a:ext cx="7142226" cy="3109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xmlns="" val="428342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693E"/>
                </a:solidFill>
              </a:rPr>
              <a:t>Dartmouth Faculty: Michael Cox</a:t>
            </a:r>
            <a:endParaRPr lang="en-ZA" dirty="0">
              <a:solidFill>
                <a:srgbClr val="00693E"/>
              </a:solidFill>
            </a:endParaRPr>
          </a:p>
        </p:txBody>
      </p:sp>
      <p:sp>
        <p:nvSpPr>
          <p:cNvPr id="3" name="Content Placeholder 2"/>
          <p:cNvSpPr>
            <a:spLocks noGrp="1"/>
          </p:cNvSpPr>
          <p:nvPr>
            <p:ph idx="1"/>
          </p:nvPr>
        </p:nvSpPr>
        <p:spPr>
          <a:xfrm>
            <a:off x="628650" y="1500187"/>
            <a:ext cx="5161242" cy="4676776"/>
          </a:xfrm>
        </p:spPr>
        <p:txBody>
          <a:bodyPr>
            <a:normAutofit fontScale="92500" lnSpcReduction="20000"/>
          </a:bodyPr>
          <a:lstStyle/>
          <a:p>
            <a:r>
              <a:rPr lang="en-US" dirty="0" smtClean="0"/>
              <a:t>Environmental </a:t>
            </a:r>
            <a:r>
              <a:rPr lang="en-US" dirty="0"/>
              <a:t>social scientist </a:t>
            </a:r>
            <a:endParaRPr lang="en-US" dirty="0" smtClean="0"/>
          </a:p>
          <a:p>
            <a:r>
              <a:rPr lang="en-US" dirty="0" smtClean="0"/>
              <a:t>Studies </a:t>
            </a:r>
            <a:r>
              <a:rPr lang="en-US" dirty="0"/>
              <a:t>community-based natural resource management, environmental governance, and the determinants of resilience and vulnerability in social-ecological systems. </a:t>
            </a:r>
            <a:endParaRPr lang="en-US" dirty="0" smtClean="0"/>
          </a:p>
          <a:p>
            <a:r>
              <a:rPr lang="en-US" dirty="0" smtClean="0"/>
              <a:t>Research includes: </a:t>
            </a:r>
          </a:p>
          <a:p>
            <a:pPr lvl="1"/>
            <a:r>
              <a:rPr lang="en-US" dirty="0" smtClean="0"/>
              <a:t>Empirical </a:t>
            </a:r>
            <a:r>
              <a:rPr lang="en-US" dirty="0"/>
              <a:t>fieldwork-based analyses of irrigation systems in the </a:t>
            </a:r>
            <a:r>
              <a:rPr lang="en-US" dirty="0" smtClean="0"/>
              <a:t>Southwest US, </a:t>
            </a:r>
            <a:r>
              <a:rPr lang="en-US" dirty="0"/>
              <a:t>Peru and Kenya. </a:t>
            </a:r>
            <a:endParaRPr lang="en-US" dirty="0" smtClean="0"/>
          </a:p>
          <a:p>
            <a:pPr lvl="1"/>
            <a:r>
              <a:rPr lang="en-US" dirty="0" smtClean="0"/>
              <a:t>Small-scale </a:t>
            </a:r>
            <a:r>
              <a:rPr lang="en-US" dirty="0"/>
              <a:t>fisheries management in the Dominican Republic. </a:t>
            </a:r>
            <a:endParaRPr lang="en-US" dirty="0" smtClean="0"/>
          </a:p>
          <a:p>
            <a:pPr lvl="1"/>
            <a:r>
              <a:rPr lang="en-US" dirty="0" smtClean="0"/>
              <a:t>Synthetic </a:t>
            </a:r>
            <a:r>
              <a:rPr lang="en-US" dirty="0"/>
              <a:t>analysis of large-scale environmental </a:t>
            </a:r>
            <a:r>
              <a:rPr lang="en-US" dirty="0" smtClean="0"/>
              <a:t>governance.</a:t>
            </a:r>
          </a:p>
        </p:txBody>
      </p:sp>
      <p:pic>
        <p:nvPicPr>
          <p:cNvPr id="1026" name="Picture 2" descr="http://dartmouth.edu/faculty-directory/sites/dartmouth.edu.faculty-directory/files/styles/profile_image/public/17458999665274.jpg?itok=dq6VC_5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89892" y="1500187"/>
            <a:ext cx="3076575" cy="38576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8469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693E"/>
                </a:solidFill>
              </a:rPr>
              <a:t>Dartmouth Faculty: Coleen Fox</a:t>
            </a:r>
            <a:endParaRPr lang="en-ZA" dirty="0">
              <a:solidFill>
                <a:srgbClr val="00693E"/>
              </a:solidFill>
            </a:endParaRPr>
          </a:p>
        </p:txBody>
      </p:sp>
      <p:sp>
        <p:nvSpPr>
          <p:cNvPr id="3" name="Content Placeholder 2"/>
          <p:cNvSpPr>
            <a:spLocks noGrp="1"/>
          </p:cNvSpPr>
          <p:nvPr>
            <p:ph idx="1"/>
          </p:nvPr>
        </p:nvSpPr>
        <p:spPr>
          <a:xfrm>
            <a:off x="628650" y="1500187"/>
            <a:ext cx="5161242" cy="4676776"/>
          </a:xfrm>
        </p:spPr>
        <p:txBody>
          <a:bodyPr>
            <a:normAutofit/>
          </a:bodyPr>
          <a:lstStyle/>
          <a:p>
            <a:r>
              <a:rPr lang="en-US" dirty="0" smtClean="0"/>
              <a:t>Political and environmental geographer </a:t>
            </a:r>
          </a:p>
          <a:p>
            <a:r>
              <a:rPr lang="en-US" dirty="0" smtClean="0"/>
              <a:t>Studies water, geopolitics and economic development in international river basins. </a:t>
            </a:r>
          </a:p>
          <a:p>
            <a:r>
              <a:rPr lang="en-US" dirty="0" smtClean="0"/>
              <a:t>Research includes: </a:t>
            </a:r>
          </a:p>
          <a:p>
            <a:pPr lvl="1"/>
            <a:r>
              <a:rPr lang="en-US" dirty="0"/>
              <a:t>Role of </a:t>
            </a:r>
            <a:r>
              <a:rPr lang="en-US" dirty="0" smtClean="0"/>
              <a:t>indigenous peoples in river stewardship </a:t>
            </a:r>
            <a:r>
              <a:rPr lang="en-US" dirty="0"/>
              <a:t>&amp; </a:t>
            </a:r>
            <a:r>
              <a:rPr lang="en-US" dirty="0" smtClean="0"/>
              <a:t>sustainable futures</a:t>
            </a:r>
            <a:r>
              <a:rPr lang="en-US" dirty="0"/>
              <a:t>. </a:t>
            </a:r>
            <a:endParaRPr lang="en-US" dirty="0" smtClean="0"/>
          </a:p>
          <a:p>
            <a:pPr lvl="1"/>
            <a:r>
              <a:rPr lang="en-US" dirty="0"/>
              <a:t>social dimensions of dam removal</a:t>
            </a:r>
            <a:r>
              <a:rPr lang="en-US" dirty="0" smtClean="0"/>
              <a:t>. </a:t>
            </a:r>
          </a:p>
          <a:p>
            <a:pPr lvl="1"/>
            <a:r>
              <a:rPr lang="en-US" dirty="0" smtClean="0"/>
              <a:t>Riverine re-connectivity and watershed resilience.</a:t>
            </a:r>
          </a:p>
        </p:txBody>
      </p:sp>
      <p:pic>
        <p:nvPicPr>
          <p:cNvPr id="2050" name="Picture 2" descr="http://dartmouth.edu/faculty-directory/sites/dartmouth.edu.faculty-directory/files/styles/profile_image/public/fox_photo3.jpg?itok=Wes6M7hK"/>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89892" y="1500187"/>
            <a:ext cx="3076575" cy="38576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09536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Dartmouth AFSP Research</a:t>
            </a:r>
            <a:endParaRPr lang="en-Z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215398888"/>
              </p:ext>
            </p:extLst>
          </p:nvPr>
        </p:nvGraphicFramePr>
        <p:xfrm>
          <a:off x="134874" y="1880489"/>
          <a:ext cx="739978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5867400" y="3160585"/>
            <a:ext cx="2819400" cy="115214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err="1" smtClean="0"/>
              <a:t>Int</a:t>
            </a:r>
            <a:r>
              <a:rPr lang="en-US" dirty="0" smtClean="0"/>
              <a:t> Research Travel Grant</a:t>
            </a:r>
            <a:endParaRPr lang="en-ZA" dirty="0"/>
          </a:p>
        </p:txBody>
      </p:sp>
      <p:sp>
        <p:nvSpPr>
          <p:cNvPr id="6" name="Oval 5"/>
          <p:cNvSpPr/>
          <p:nvPr/>
        </p:nvSpPr>
        <p:spPr>
          <a:xfrm>
            <a:off x="5867400" y="4198620"/>
            <a:ext cx="2819400" cy="1152144"/>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Global Exploratory/ Development Grant</a:t>
            </a:r>
            <a:endParaRPr lang="en-ZA" dirty="0"/>
          </a:p>
        </p:txBody>
      </p:sp>
      <p:sp>
        <p:nvSpPr>
          <p:cNvPr id="7" name="Oval 6"/>
          <p:cNvSpPr/>
          <p:nvPr/>
        </p:nvSpPr>
        <p:spPr>
          <a:xfrm>
            <a:off x="5867400" y="5350763"/>
            <a:ext cx="2819400" cy="9809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err="1" smtClean="0"/>
              <a:t>Fullbright</a:t>
            </a:r>
            <a:r>
              <a:rPr lang="en-US" dirty="0" smtClean="0"/>
              <a:t> Program</a:t>
            </a:r>
            <a:endParaRPr lang="en-ZA" dirty="0"/>
          </a:p>
        </p:txBody>
      </p:sp>
    </p:spTree>
    <p:extLst>
      <p:ext uri="{BB962C8B-B14F-4D97-AF65-F5344CB8AC3E}">
        <p14:creationId xmlns:p14="http://schemas.microsoft.com/office/powerpoint/2010/main" xmlns="" val="375205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235</TotalTime>
  <Words>430</Words>
  <Application>Microsoft Office PowerPoint</Application>
  <PresentationFormat>On-screen Show (4:3)</PresentationFormat>
  <Paragraphs>67</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African Foreign Study Programme</vt:lpstr>
      <vt:lpstr>Slide 2</vt:lpstr>
      <vt:lpstr>African Foreign Study Programme</vt:lpstr>
      <vt:lpstr>African Foreign Study Programme</vt:lpstr>
      <vt:lpstr>Supporting locally-relevant research projects</vt:lpstr>
      <vt:lpstr>New era – Matatiele &amp; surrounds</vt:lpstr>
      <vt:lpstr>Dartmouth AFSP Research </vt:lpstr>
      <vt:lpstr>Dartmouth Faculty: Michael Cox</vt:lpstr>
      <vt:lpstr>Dartmouth Faculty: Coleen Fox</vt:lpstr>
      <vt:lpstr>Dartmouth AFSP Research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Dartmouth College research</dc:title>
  <dc:creator>A G</dc:creator>
  <cp:lastModifiedBy>Nicky</cp:lastModifiedBy>
  <cp:revision>14</cp:revision>
  <dcterms:created xsi:type="dcterms:W3CDTF">2016-06-08T03:56:23Z</dcterms:created>
  <dcterms:modified xsi:type="dcterms:W3CDTF">2016-06-08T08:53:57Z</dcterms:modified>
</cp:coreProperties>
</file>