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Default Extension="jpeg" ContentType="image/jpeg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98" r:id="rId3"/>
    <p:sldMasterId id="2147483710" r:id="rId4"/>
    <p:sldMasterId id="2147483723" r:id="rId5"/>
  </p:sldMasterIdLst>
  <p:notesMasterIdLst>
    <p:notesMasterId r:id="rId54"/>
  </p:notesMasterIdLst>
  <p:sldIdLst>
    <p:sldId id="314" r:id="rId6"/>
    <p:sldId id="312" r:id="rId7"/>
    <p:sldId id="313" r:id="rId8"/>
    <p:sldId id="315" r:id="rId9"/>
    <p:sldId id="316" r:id="rId10"/>
    <p:sldId id="317" r:id="rId11"/>
    <p:sldId id="344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7" r:id="rId39"/>
    <p:sldId id="346" r:id="rId40"/>
    <p:sldId id="302" r:id="rId41"/>
    <p:sldId id="304" r:id="rId42"/>
    <p:sldId id="303" r:id="rId43"/>
    <p:sldId id="295" r:id="rId44"/>
    <p:sldId id="260" r:id="rId45"/>
    <p:sldId id="261" r:id="rId46"/>
    <p:sldId id="298" r:id="rId47"/>
    <p:sldId id="300" r:id="rId48"/>
    <p:sldId id="299" r:id="rId49"/>
    <p:sldId id="308" r:id="rId50"/>
    <p:sldId id="309" r:id="rId51"/>
    <p:sldId id="311" r:id="rId52"/>
    <p:sldId id="310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2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kpeale\Library\Containers\com.apple.mail\Data\Library\Mail%20Downloads\AB1F4669-AE48-43F7-8B09-8F115E2A5986\Meat%20Naturally%20Financial%20Model%20v14%20tj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autoTitleDeleted val="1"/>
    <c:plotArea>
      <c:layout/>
      <c:lineChart>
        <c:grouping val="standard"/>
        <c:ser>
          <c:idx val="0"/>
          <c:order val="0"/>
          <c:tx>
            <c:strRef>
              <c:f>'Financial Graphics'!$B$6</c:f>
              <c:strCache>
                <c:ptCount val="1"/>
                <c:pt idx="0">
                  <c:v>Market Access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'Financial Graphics'!$C$5:$G$5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'Financial Graphics'!$C$6:$G$6</c:f>
              <c:numCache>
                <c:formatCode>[$ZAR]\ #,##0</c:formatCode>
                <c:ptCount val="5"/>
                <c:pt idx="0">
                  <c:v>69498</c:v>
                </c:pt>
                <c:pt idx="1">
                  <c:v>145945.79999999999</c:v>
                </c:pt>
                <c:pt idx="2">
                  <c:v>619163.99999999907</c:v>
                </c:pt>
                <c:pt idx="3">
                  <c:v>866829.59999999881</c:v>
                </c:pt>
                <c:pt idx="4">
                  <c:v>2427122.88</c:v>
                </c:pt>
              </c:numCache>
            </c:numRef>
          </c:val>
        </c:ser>
        <c:ser>
          <c:idx val="1"/>
          <c:order val="1"/>
          <c:tx>
            <c:strRef>
              <c:f>'Financial Graphics'!$B$7</c:f>
              <c:strCache>
                <c:ptCount val="1"/>
                <c:pt idx="0">
                  <c:v>Grazing Planning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'Financial Graphics'!$C$5:$G$5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'Financial Graphics'!$C$7:$G$7</c:f>
              <c:numCache>
                <c:formatCode>[$ZAR]\ #,##0</c:formatCode>
                <c:ptCount val="5"/>
                <c:pt idx="0">
                  <c:v>945000</c:v>
                </c:pt>
                <c:pt idx="1">
                  <c:v>793799.99999999907</c:v>
                </c:pt>
                <c:pt idx="2">
                  <c:v>1111320</c:v>
                </c:pt>
                <c:pt idx="3">
                  <c:v>1555848</c:v>
                </c:pt>
                <c:pt idx="4">
                  <c:v>2178187.2000000002</c:v>
                </c:pt>
              </c:numCache>
            </c:numRef>
          </c:val>
        </c:ser>
        <c:ser>
          <c:idx val="2"/>
          <c:order val="2"/>
          <c:tx>
            <c:strRef>
              <c:f>'Financial Graphics'!$B$8</c:f>
              <c:strCache>
                <c:ptCount val="1"/>
                <c:pt idx="0">
                  <c:v>Tracking &amp; Tagging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'Financial Graphics'!$C$5:$G$5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'Financial Graphics'!$C$8:$G$8</c:f>
              <c:numCache>
                <c:formatCode>[$ZAR]\ #,##0</c:formatCode>
                <c:ptCount val="5"/>
                <c:pt idx="0">
                  <c:v>540000</c:v>
                </c:pt>
                <c:pt idx="1">
                  <c:v>563625</c:v>
                </c:pt>
                <c:pt idx="2">
                  <c:v>828528.74999999907</c:v>
                </c:pt>
                <c:pt idx="3">
                  <c:v>1217937.2625000002</c:v>
                </c:pt>
                <c:pt idx="4">
                  <c:v>1790367.7758750001</c:v>
                </c:pt>
              </c:numCache>
            </c:numRef>
          </c:val>
        </c:ser>
        <c:ser>
          <c:idx val="3"/>
          <c:order val="3"/>
          <c:tx>
            <c:strRef>
              <c:f>'Financial Graphics'!$B$9</c:f>
              <c:strCache>
                <c:ptCount val="1"/>
                <c:pt idx="0">
                  <c:v>Eco-Ranger Training &amp; Oversight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'Financial Graphics'!$C$5:$G$5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'Financial Graphics'!$C$9:$G$9</c:f>
              <c:numCache>
                <c:formatCode>[$ZAR]\ #,##0</c:formatCode>
                <c:ptCount val="5"/>
                <c:pt idx="0">
                  <c:v>435374.78400000004</c:v>
                </c:pt>
                <c:pt idx="1">
                  <c:v>186306.43852799988</c:v>
                </c:pt>
                <c:pt idx="2">
                  <c:v>273734.20435737586</c:v>
                </c:pt>
                <c:pt idx="3">
                  <c:v>402192.79308333603</c:v>
                </c:pt>
                <c:pt idx="4">
                  <c:v>590940.0711141699</c:v>
                </c:pt>
              </c:numCache>
            </c:numRef>
          </c:val>
        </c:ser>
        <c:dLbls/>
        <c:marker val="1"/>
        <c:axId val="131603072"/>
        <c:axId val="131608960"/>
      </c:lineChart>
      <c:catAx>
        <c:axId val="1316030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608960"/>
        <c:crosses val="autoZero"/>
        <c:auto val="1"/>
        <c:lblAlgn val="ctr"/>
        <c:lblOffset val="100"/>
      </c:catAx>
      <c:valAx>
        <c:axId val="1316089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ZAR]\ 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603072"/>
        <c:crosses val="autoZero"/>
        <c:crossBetween val="midCat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436443015069195"/>
          <c:y val="0"/>
          <c:w val="0.27178531671411993"/>
          <c:h val="0.9201258259199568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plotArea>
      <c:layout/>
      <c:pieChart>
        <c:varyColors val="1"/>
        <c:ser>
          <c:idx val="0"/>
          <c:order val="0"/>
          <c:dPt>
            <c:idx val="1"/>
            <c:explosion val="8"/>
          </c:dPt>
          <c:cat>
            <c:strRef>
              <c:f>Sheet1!$A$2:$A$3</c:f>
              <c:strCache>
                <c:ptCount val="2"/>
                <c:pt idx="0">
                  <c:v>Conservation South Africa</c:v>
                </c:pt>
                <c:pt idx="1">
                  <c:v>Meat Naturally Trust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0.60000000000000009</c:v>
                </c:pt>
              </c:numCache>
            </c:numRef>
          </c:val>
        </c:ser>
        <c:dLbls/>
        <c:firstSliceAng val="0"/>
      </c:pieChart>
    </c:plotArea>
    <c:legend>
      <c:legendPos val="r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zero"/>
  </c:chart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0.38889</cdr:x>
      <cdr:y>0.35356</cdr:y>
    </cdr:from>
    <cdr:to>
      <cdr:x>0.53704</cdr:x>
      <cdr:y>0.69028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400" y="1600200"/>
          <a:ext cx="1219200" cy="152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5400" dirty="0" smtClean="0"/>
            <a:t>40%</a:t>
          </a:r>
          <a:endParaRPr lang="en-US" sz="5400" dirty="0"/>
        </a:p>
      </cdr:txBody>
    </cdr:sp>
  </cdr:relSizeAnchor>
  <cdr:relSizeAnchor xmlns:cdr="http://schemas.openxmlformats.org/drawingml/2006/chartDrawing">
    <cdr:from>
      <cdr:x>0.13889</cdr:x>
      <cdr:y>0.35356</cdr:y>
    </cdr:from>
    <cdr:to>
      <cdr:x>0.25</cdr:x>
      <cdr:y>0.55559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43000" y="1600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5400" dirty="0" smtClean="0"/>
            <a:t>60%</a:t>
          </a:r>
          <a:endParaRPr lang="en-US" sz="5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4D099-E4E4-4575-9F9C-99249007002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FA97E-6DD2-4EF7-AADC-75C9E0C6B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31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AAF7FE-F83E-4DC1-9FB8-5C8B1183E9A1}" type="slidenum">
              <a:rPr lang="en-US" smtClean="0">
                <a:latin typeface="Arial" pitchFamily="34" charset="0"/>
                <a:ea typeface="ＭＳ Ｐゴシック" pitchFamily="34" charset="-128"/>
                <a:sym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ea typeface="ＭＳ Ｐゴシック" pitchFamily="34" charset="-128"/>
              <a:sym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Today we focus</a:t>
            </a:r>
            <a:r>
              <a:rPr lang="en-US" baseline="0" smtClean="0"/>
              <a:t> on veld and grass and reaction to grazing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13C2A-00CA-4F62-B945-40D042EA3D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Cut grass and roots demo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13C2A-00CA-4F62-B945-40D042EA3D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202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370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15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579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68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61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983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884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91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798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4747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6/8/2016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date or details</a:t>
            </a:r>
          </a:p>
        </p:txBody>
      </p:sp>
    </p:spTree>
    <p:extLst>
      <p:ext uri="{BB962C8B-B14F-4D97-AF65-F5344CB8AC3E}">
        <p14:creationId xmlns:p14="http://schemas.microsoft.com/office/powerpoint/2010/main" xmlns="" val="40354055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6/8/2016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1458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099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8780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366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757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288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55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326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480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156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33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593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0997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8780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3663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7572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288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559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326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480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156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33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5931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78771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10" name="Picture 9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40601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729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9" name="Picture 8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87511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11" name="Picture 10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98793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7" name="Picture 6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871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6" name="Picture 5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196146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9" name="Picture 8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806174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1338" y="6126163"/>
            <a:ext cx="1780540" cy="753745"/>
          </a:xfrm>
          <a:prstGeom prst="rect">
            <a:avLst/>
          </a:prstGeom>
        </p:spPr>
      </p:pic>
      <p:pic>
        <p:nvPicPr>
          <p:cNvPr id="9" name="Picture 8" descr="http://www.cap.org.za/oid%5Cimages%5C2%5C5_6_5_21_25_AM_CI_SouthAfrica_Eng_Color.jpg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03556" y="6181427"/>
            <a:ext cx="1592610" cy="6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97557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5888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20753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017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0997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87805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3663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7572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2886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559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3260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4805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1561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339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59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93509-B9CF-4E51-94E1-996FC22D565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11D2D-B5FD-4304-904B-754BD2265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26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5" r:id="rId12"/>
    <p:sldLayoutId id="214748373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08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08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924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8078" y="6356350"/>
            <a:ext cx="548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57200" y="1417638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57200" y="6126163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5542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kern="1200" cap="all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1C315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1C315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C315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1C315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1C315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640837E-D34E-A14B-8F69-9D871FD2EC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6/8/2016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08389A2-6082-BC47-AE95-C106B73F2E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08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gif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29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Meat Naturally Initiative</a:t>
            </a:r>
            <a:endParaRPr lang="en-US" dirty="0"/>
          </a:p>
        </p:txBody>
      </p:sp>
      <p:pic>
        <p:nvPicPr>
          <p:cNvPr id="7" name="Picture Placeholder 6" descr="keeping my eye on you.McCloed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3" descr="GreenChoic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498856" cy="99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600" y="2286000"/>
            <a:ext cx="1447800" cy="873172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2400" y="1219200"/>
            <a:ext cx="838200" cy="990600"/>
          </a:xfrm>
          <a:prstGeom prst="rect">
            <a:avLst/>
          </a:prstGeom>
        </p:spPr>
      </p:pic>
      <p:pic>
        <p:nvPicPr>
          <p:cNvPr id="11" name="Picture 10" descr="e-mail signature logo CI_SouthAfrica_Eng_C#1D5D2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638800"/>
            <a:ext cx="2057400" cy="8382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xmlns="" val="3187856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Ecorangers:  Jobs, Skills, and Natural Meat for South Africa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 algn="ctr"/>
            <a:endParaRPr lang="en-US" sz="4400" dirty="0"/>
          </a:p>
        </p:txBody>
      </p:sp>
      <p:pic>
        <p:nvPicPr>
          <p:cNvPr id="9" name="Picture Placeholder 3" descr="IMG-20140311-WA000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543522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 bwMode="auto">
          <a:xfrm>
            <a:off x="457647" y="274588"/>
            <a:ext cx="8228707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Conservation</a:t>
            </a:r>
            <a:r>
              <a:rPr lang="en-US" i="1" dirty="0" smtClean="0">
                <a:latin typeface="Arial" pitchFamily="34" charset="0"/>
                <a:ea typeface="ＭＳ Ｐゴシック" pitchFamily="34" charset="-128"/>
              </a:rPr>
              <a:t> as </a:t>
            </a:r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a land-use…</a:t>
            </a:r>
          </a:p>
        </p:txBody>
      </p:sp>
      <p:pic>
        <p:nvPicPr>
          <p:cNvPr id="50179" name="Content Placeholder 3" descr="alex.jesse.marsh.mr co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3000" y="1393031"/>
            <a:ext cx="6750844" cy="5063133"/>
          </a:xfrm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455977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IMG00358-20120917-0830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14400" y="304800"/>
            <a:ext cx="6629400" cy="497205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3400" y="5486400"/>
            <a:ext cx="7467600" cy="12192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i="1" dirty="0" smtClean="0"/>
              <a:t>GOAL:  By 2017, red meat production in SA supports biodiversity conservation and healthy ecosystems </a:t>
            </a:r>
          </a:p>
          <a:p>
            <a:pPr algn="ctr"/>
            <a:r>
              <a:rPr lang="en-US" i="1" dirty="0" smtClean="0"/>
              <a:t>for long-term benefits of people and nature.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3911649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46485" y="1285875"/>
            <a:ext cx="3801814" cy="4768453"/>
            <a:chOff x="328" y="430"/>
            <a:chExt cx="11376" cy="15954"/>
          </a:xfrm>
        </p:grpSpPr>
        <p:pic>
          <p:nvPicPr>
            <p:cNvPr id="38920" name="Picture 4" descr="Herding_Dscn0163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28" y="430"/>
              <a:ext cx="11376" cy="159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38921" name="Text Box 5"/>
            <p:cNvSpPr txBox="1">
              <a:spLocks noChangeArrowheads="1"/>
            </p:cNvSpPr>
            <p:nvPr/>
          </p:nvSpPr>
          <p:spPr bwMode="auto">
            <a:xfrm>
              <a:off x="532" y="2044"/>
              <a:ext cx="10944" cy="4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GB">
                <a:cs typeface="Times New Roman" pitchFamily="18" charset="0"/>
              </a:endParaRPr>
            </a:p>
          </p:txBody>
        </p:sp>
        <p:sp>
          <p:nvSpPr>
            <p:cNvPr id="38922" name="Text Box 6"/>
            <p:cNvSpPr txBox="1">
              <a:spLocks noChangeArrowheads="1"/>
            </p:cNvSpPr>
            <p:nvPr/>
          </p:nvSpPr>
          <p:spPr bwMode="auto">
            <a:xfrm>
              <a:off x="616" y="12504"/>
              <a:ext cx="10800" cy="2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GB">
                <a:cs typeface="Times New Roman" pitchFamily="18" charset="0"/>
              </a:endParaRPr>
            </a:p>
          </p:txBody>
        </p:sp>
      </p:grpSp>
      <p:pic>
        <p:nvPicPr>
          <p:cNvPr id="38915" name="Picture 6" descr="Imgp036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39891" y="1339453"/>
            <a:ext cx="4036219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Box 7"/>
          <p:cNvSpPr txBox="1">
            <a:spLocks noChangeArrowheads="1"/>
          </p:cNvSpPr>
          <p:nvPr/>
        </p:nvSpPr>
        <p:spPr bwMode="auto">
          <a:xfrm>
            <a:off x="339328" y="214313"/>
            <a:ext cx="4393406" cy="11005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6788" tIns="26788" rIns="26788" bIns="26788">
            <a:spAutoFit/>
          </a:bodyPr>
          <a:lstStyle/>
          <a:p>
            <a:pPr algn="ctr" eaLnBrk="0" hangingPunct="0"/>
            <a:r>
              <a:rPr lang="en-US" sz="3400" b="1" dirty="0"/>
              <a:t>47% of livestock is </a:t>
            </a:r>
          </a:p>
          <a:p>
            <a:pPr algn="ctr" eaLnBrk="0" hangingPunct="0"/>
            <a:r>
              <a:rPr lang="en-US" sz="3400" b="1" dirty="0"/>
              <a:t>on communal lands</a:t>
            </a:r>
          </a:p>
        </p:txBody>
      </p:sp>
      <p:sp>
        <p:nvSpPr>
          <p:cNvPr id="38917" name="TextBox 8"/>
          <p:cNvSpPr txBox="1">
            <a:spLocks noChangeArrowheads="1"/>
          </p:cNvSpPr>
          <p:nvPr/>
        </p:nvSpPr>
        <p:spPr bwMode="auto">
          <a:xfrm>
            <a:off x="821531" y="6187158"/>
            <a:ext cx="2814407" cy="66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26788" tIns="26788" rIns="26788" bIns="26788">
            <a:spAutoFit/>
          </a:bodyPr>
          <a:lstStyle/>
          <a:p>
            <a:pPr eaLnBrk="0" hangingPunct="0"/>
            <a:r>
              <a:rPr lang="en-US" sz="4000" dirty="0"/>
              <a:t>5% of market</a:t>
            </a:r>
          </a:p>
        </p:txBody>
      </p:sp>
      <p:sp>
        <p:nvSpPr>
          <p:cNvPr id="38918" name="TextBox 9"/>
          <p:cNvSpPr txBox="1">
            <a:spLocks noChangeArrowheads="1"/>
          </p:cNvSpPr>
          <p:nvPr/>
        </p:nvSpPr>
        <p:spPr bwMode="auto">
          <a:xfrm>
            <a:off x="4214812" y="304800"/>
            <a:ext cx="4929188" cy="10927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6788" tIns="26788" rIns="26788" bIns="26788">
            <a:spAutoFit/>
          </a:bodyPr>
          <a:lstStyle/>
          <a:p>
            <a:pPr algn="ctr" eaLnBrk="0" hangingPunct="0"/>
            <a:r>
              <a:rPr lang="en-US" sz="3400" b="1" dirty="0"/>
              <a:t>53% of livestock is on private lands</a:t>
            </a:r>
          </a:p>
        </p:txBody>
      </p:sp>
      <p:sp>
        <p:nvSpPr>
          <p:cNvPr id="38919" name="TextBox 10"/>
          <p:cNvSpPr txBox="1">
            <a:spLocks noChangeArrowheads="1"/>
          </p:cNvSpPr>
          <p:nvPr/>
        </p:nvSpPr>
        <p:spPr bwMode="auto">
          <a:xfrm>
            <a:off x="5268516" y="6187158"/>
            <a:ext cx="3074093" cy="66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26788" tIns="26788" rIns="26788" bIns="26788">
            <a:spAutoFit/>
          </a:bodyPr>
          <a:lstStyle/>
          <a:p>
            <a:pPr eaLnBrk="0" hangingPunct="0"/>
            <a:r>
              <a:rPr lang="en-US" sz="4000" dirty="0"/>
              <a:t>95% of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3653349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 bwMode="auto">
          <a:xfrm>
            <a:off x="457647" y="274588"/>
            <a:ext cx="8228707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mtClean="0">
                <a:latin typeface="Arial" pitchFamily="34" charset="0"/>
                <a:ea typeface="ＭＳ Ｐゴシック" pitchFamily="34" charset="-128"/>
              </a:rPr>
              <a:t>Key barriers to market entry for communal farmers…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 bwMode="auto">
          <a:xfrm>
            <a:off x="446484" y="2035969"/>
            <a:ext cx="8229824" cy="4526236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r>
              <a:rPr lang="en-US" sz="3100" dirty="0" smtClean="0">
                <a:latin typeface="Arial" pitchFamily="34" charset="0"/>
                <a:ea typeface="ＭＳ Ｐゴシック" pitchFamily="34" charset="-128"/>
              </a:rPr>
              <a:t>Distance </a:t>
            </a:r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to market;</a:t>
            </a:r>
            <a:endParaRPr lang="en-US" sz="3100" dirty="0" smtClean="0">
              <a:latin typeface="Arial" pitchFamily="34" charset="0"/>
              <a:ea typeface="ＭＳ Ｐゴシック" pitchFamily="34" charset="-128"/>
            </a:endParaRPr>
          </a:p>
          <a:p>
            <a:r>
              <a:rPr lang="en-US" sz="3100" dirty="0" smtClean="0">
                <a:latin typeface="Arial" pitchFamily="34" charset="0"/>
                <a:ea typeface="ＭＳ Ｐゴシック" pitchFamily="34" charset="-128"/>
              </a:rPr>
              <a:t>Health of animals (presence of parasites in </a:t>
            </a:r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cattle);</a:t>
            </a:r>
            <a:endParaRPr lang="en-US" sz="3100" dirty="0" smtClean="0">
              <a:latin typeface="Arial" pitchFamily="34" charset="0"/>
              <a:ea typeface="ＭＳ Ｐゴシック" pitchFamily="34" charset="-128"/>
            </a:endParaRPr>
          </a:p>
          <a:p>
            <a:r>
              <a:rPr lang="en-US" sz="3100" dirty="0" smtClean="0">
                <a:latin typeface="Arial" pitchFamily="34" charset="0"/>
                <a:ea typeface="ＭＳ Ｐゴシック" pitchFamily="34" charset="-128"/>
              </a:rPr>
              <a:t>Condition of animals </a:t>
            </a:r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is often too </a:t>
            </a:r>
            <a:r>
              <a:rPr lang="en-US" sz="3100" dirty="0" smtClean="0">
                <a:latin typeface="Arial" pitchFamily="34" charset="0"/>
                <a:ea typeface="ＭＳ Ｐゴシック" pitchFamily="34" charset="-128"/>
              </a:rPr>
              <a:t>poor to be attractive to </a:t>
            </a:r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meat purchasers;</a:t>
            </a:r>
          </a:p>
          <a:p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Little traceability and even proof of ownership lacking;</a:t>
            </a:r>
          </a:p>
          <a:p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Current meat classification system not in favour of older naturally raised animals;</a:t>
            </a:r>
            <a:endParaRPr lang="en-US" sz="3100" dirty="0" smtClean="0">
              <a:latin typeface="Arial" pitchFamily="34" charset="0"/>
              <a:ea typeface="ＭＳ Ｐゴシック" pitchFamily="34" charset="-128"/>
            </a:endParaRPr>
          </a:p>
          <a:p>
            <a:r>
              <a:rPr lang="en-US" sz="3100" dirty="0" smtClean="0">
                <a:latin typeface="Arial" pitchFamily="34" charset="0"/>
                <a:ea typeface="ＭＳ Ｐゴシック" pitchFamily="34" charset="-128"/>
              </a:rPr>
              <a:t>Poor rangeland condition from historic overgrazing and “tragedy of the commons” management prevents herd improvement for </a:t>
            </a:r>
            <a:r>
              <a:rPr lang="en-US" sz="3100" smtClean="0">
                <a:latin typeface="Arial" pitchFamily="34" charset="0"/>
                <a:ea typeface="ＭＳ Ｐゴシック" pitchFamily="34" charset="-128"/>
              </a:rPr>
              <a:t>commercial sale.</a:t>
            </a:r>
            <a:endParaRPr lang="en-US" sz="31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909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Rangeland Restoration: </a:t>
            </a:r>
            <a:br>
              <a:rPr lang="en-US" b="1" smtClean="0"/>
            </a:br>
            <a:r>
              <a:rPr lang="en-US" b="1" smtClean="0"/>
              <a:t>Ward 14, Matatiele, Eastern Cape</a:t>
            </a:r>
            <a:endParaRPr lang="en-US" b="1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48006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Introducing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EcoRangers and collective</a:t>
            </a:r>
            <a:r>
              <a:rPr kumimoji="0" lang="en-US" sz="4400" b="1" i="0" u="none" strike="noStrike" kern="1200" cap="none" spc="0" normalizeH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herding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PILOT PROJECT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5" descr="CI_SouthAfrica_Eng_Color_large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971800" y="5808497"/>
            <a:ext cx="3276600" cy="1049503"/>
          </a:xfrm>
        </p:spPr>
      </p:pic>
    </p:spTree>
    <p:extLst>
      <p:ext uri="{BB962C8B-B14F-4D97-AF65-F5344CB8AC3E}">
        <p14:creationId xmlns:p14="http://schemas.microsoft.com/office/powerpoint/2010/main" xmlns="" val="36243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ZA" sz="5400" b="1" smtClean="0"/>
              <a:t>Herding and grazing management</a:t>
            </a:r>
            <a:r>
              <a:rPr lang="en-ZA" sz="7200" smtClean="0"/>
              <a:t> </a:t>
            </a:r>
            <a:endParaRPr lang="en-US" sz="7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209800"/>
          </a:xfrm>
        </p:spPr>
        <p:txBody>
          <a:bodyPr>
            <a:normAutofit/>
          </a:bodyPr>
          <a:lstStyle/>
          <a:p>
            <a:r>
              <a:rPr lang="en-ZA" smtClean="0"/>
              <a:t>The aim is to both improve and </a:t>
            </a:r>
            <a:r>
              <a:rPr lang="en-ZA" b="1" smtClean="0">
                <a:solidFill>
                  <a:srgbClr val="FF0000"/>
                </a:solidFill>
              </a:rPr>
              <a:t>restore veld and grazing </a:t>
            </a:r>
            <a:r>
              <a:rPr lang="en-ZA" smtClean="0"/>
              <a:t>as well as animal condition. Basic reasoning for the approach is as follows:</a:t>
            </a:r>
            <a:endParaRPr lang="en-US" smtClean="0"/>
          </a:p>
          <a:p>
            <a:pPr lvl="0"/>
            <a:r>
              <a:rPr lang="en-ZA" b="1" smtClean="0"/>
              <a:t>Grass growth and need for rest</a:t>
            </a:r>
            <a:endParaRPr lang="en-US" b="1" smtClean="0"/>
          </a:p>
          <a:p>
            <a:pPr>
              <a:buNone/>
            </a:pPr>
            <a:endParaRPr lang="en-US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24400" y="381000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73414" y="4038601"/>
          <a:ext cx="8879840" cy="2362200"/>
        </p:xfrm>
        <a:graphic>
          <a:graphicData uri="http://schemas.openxmlformats.org/presentationml/2006/ole">
            <p:oleObj spid="_x0000_s2055" r:id="rId4" imgW="9145123" imgH="394299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4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VISUAL AIDS\HGP-2 00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1066800"/>
            <a:ext cx="8610600" cy="57912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en-ZA" sz="5400" b="1" smtClean="0">
                <a:solidFill>
                  <a:srgbClr val="FF0000"/>
                </a:solidFill>
              </a:rPr>
              <a:t>Continual grazing</a:t>
            </a:r>
            <a:r>
              <a:rPr lang="en-ZA" sz="7200" smtClean="0"/>
              <a:t> </a:t>
            </a:r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xmlns="" val="417770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533400"/>
            <a:ext cx="82296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Repeated grazing during summer will deplete the plant strength and vigour due to depletion of root reserves;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Repeated grazing year after year will result in </a:t>
            </a: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palatable species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(T. triandra) dying out and replacement by </a:t>
            </a: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non-palatable species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 growing season rest once every 3-5 years is essential to maintain plant vigour and to prevent veld degradation and a decrease in grazing capacity.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Rested grass.png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533400" y="3429000"/>
            <a:ext cx="83820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5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GP-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28600" y="1066800"/>
            <a:ext cx="8610600" cy="54864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en-ZA" sz="5400" b="1" smtClean="0">
                <a:solidFill>
                  <a:srgbClr val="00B050"/>
                </a:solidFill>
              </a:rPr>
              <a:t>GRAZING AND REST</a:t>
            </a:r>
            <a:r>
              <a:rPr lang="en-ZA" sz="7200" smtClean="0"/>
              <a:t> </a:t>
            </a:r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xmlns="" val="16772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species of grass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smtClean="0">
                <a:solidFill>
                  <a:srgbClr val="00B050"/>
                </a:solidFill>
              </a:rPr>
              <a:t>Palatable</a:t>
            </a:r>
            <a:r>
              <a:rPr lang="en-US" smtClean="0">
                <a:solidFill>
                  <a:srgbClr val="00B050"/>
                </a:solidFill>
              </a:rPr>
              <a:t> (e.g. Red grass Themeda triandra</a:t>
            </a:r>
            <a:r>
              <a:rPr lang="en-US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smtClean="0">
                <a:solidFill>
                  <a:srgbClr val="00B050"/>
                </a:solidFill>
              </a:rPr>
              <a:t>Tasty throughout year;</a:t>
            </a:r>
          </a:p>
          <a:p>
            <a:pPr lvl="1"/>
            <a:r>
              <a:rPr lang="en-US" smtClean="0">
                <a:solidFill>
                  <a:srgbClr val="00B050"/>
                </a:solidFill>
              </a:rPr>
              <a:t>High nutrion &amp; high grazing value.</a:t>
            </a:r>
          </a:p>
          <a:p>
            <a:endParaRPr lang="en-US" smtClean="0"/>
          </a:p>
          <a:p>
            <a:r>
              <a:rPr lang="en-US" b="1" smtClean="0">
                <a:solidFill>
                  <a:srgbClr val="FF0000"/>
                </a:solidFill>
              </a:rPr>
              <a:t>Non-palatable</a:t>
            </a:r>
            <a:r>
              <a:rPr lang="en-US" smtClean="0">
                <a:solidFill>
                  <a:srgbClr val="FF0000"/>
                </a:solidFill>
              </a:rPr>
              <a:t> (e.g. Eragrostis plana)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Mostly hard/tough, 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little nutrition, 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seasonal use only, 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not tasty.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5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mtClean="0"/>
              <a:t>Grazing management for improved grassland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6002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Area around village is destocked during </a:t>
            </a:r>
            <a:r>
              <a:rPr kumimoji="0" lang="en-Z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summer </a:t>
            </a: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rest, recover and improve and to allow cropping to take place.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Animals return in </a:t>
            </a:r>
            <a:r>
              <a:rPr kumimoji="0" lang="en-Z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winter</a:t>
            </a: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grazing around village is used as spared veld for winter grazing together with cropping residues.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3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Protecting the veld from fire around the village is essential during winter;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044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19600" y="3124200"/>
            <a:ext cx="368049" cy="368049"/>
          </a:xfrm>
          <a:prstGeom prst="rect">
            <a:avLst/>
          </a:prstGeom>
          <a:noFill/>
        </p:spPr>
      </p:pic>
      <p:pic>
        <p:nvPicPr>
          <p:cNvPr id="8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52492" y="3223892"/>
            <a:ext cx="368049" cy="368049"/>
          </a:xfrm>
          <a:prstGeom prst="rect">
            <a:avLst/>
          </a:prstGeom>
          <a:noFill/>
        </p:spPr>
      </p:pic>
      <p:pic>
        <p:nvPicPr>
          <p:cNvPr id="9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19600" y="3886200"/>
            <a:ext cx="368049" cy="368049"/>
          </a:xfrm>
          <a:prstGeom prst="rect">
            <a:avLst/>
          </a:prstGeom>
          <a:noFill/>
        </p:spPr>
      </p:pic>
      <p:pic>
        <p:nvPicPr>
          <p:cNvPr id="10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38600" y="4343400"/>
            <a:ext cx="368049" cy="368049"/>
          </a:xfrm>
          <a:prstGeom prst="rect">
            <a:avLst/>
          </a:prstGeom>
          <a:noFill/>
        </p:spPr>
      </p:pic>
      <p:pic>
        <p:nvPicPr>
          <p:cNvPr id="11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81600" y="3352800"/>
            <a:ext cx="368049" cy="368049"/>
          </a:xfrm>
          <a:prstGeom prst="rect">
            <a:avLst/>
          </a:prstGeom>
          <a:noFill/>
        </p:spPr>
      </p:pic>
      <p:pic>
        <p:nvPicPr>
          <p:cNvPr id="12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24400" y="4572000"/>
            <a:ext cx="368049" cy="368049"/>
          </a:xfrm>
          <a:prstGeom prst="rect">
            <a:avLst/>
          </a:prstGeom>
          <a:noFill/>
        </p:spPr>
      </p:pic>
      <p:pic>
        <p:nvPicPr>
          <p:cNvPr id="13" name="Picture 6" descr="http://cdn.freecoloringsheets.net/samples/Places/Hut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91200" y="3962400"/>
            <a:ext cx="368049" cy="368049"/>
          </a:xfrm>
          <a:prstGeom prst="rect">
            <a:avLst/>
          </a:prstGeom>
          <a:noFill/>
        </p:spPr>
      </p:pic>
      <p:pic>
        <p:nvPicPr>
          <p:cNvPr id="1032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04798" y="3574263"/>
            <a:ext cx="659421" cy="256232"/>
          </a:xfrm>
          <a:prstGeom prst="rect">
            <a:avLst/>
          </a:prstGeom>
          <a:noFill/>
        </p:spPr>
      </p:pic>
      <p:pic>
        <p:nvPicPr>
          <p:cNvPr id="15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47798" y="4336263"/>
            <a:ext cx="659421" cy="256232"/>
          </a:xfrm>
          <a:prstGeom prst="rect">
            <a:avLst/>
          </a:prstGeom>
          <a:noFill/>
        </p:spPr>
      </p:pic>
      <p:pic>
        <p:nvPicPr>
          <p:cNvPr id="16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71598" y="3955263"/>
            <a:ext cx="659421" cy="256232"/>
          </a:xfrm>
          <a:prstGeom prst="rect">
            <a:avLst/>
          </a:prstGeom>
          <a:noFill/>
        </p:spPr>
      </p:pic>
      <p:pic>
        <p:nvPicPr>
          <p:cNvPr id="17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71398" y="4107663"/>
            <a:ext cx="659421" cy="256232"/>
          </a:xfrm>
          <a:prstGeom prst="rect">
            <a:avLst/>
          </a:prstGeom>
          <a:noFill/>
        </p:spPr>
      </p:pic>
      <p:pic>
        <p:nvPicPr>
          <p:cNvPr id="18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39108" y="3481708"/>
            <a:ext cx="1105050" cy="429390"/>
          </a:xfrm>
          <a:prstGeom prst="rect">
            <a:avLst/>
          </a:prstGeom>
          <a:noFill/>
        </p:spPr>
      </p:pic>
      <p:pic>
        <p:nvPicPr>
          <p:cNvPr id="19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95398" y="3040863"/>
            <a:ext cx="659421" cy="256232"/>
          </a:xfrm>
          <a:prstGeom prst="rect">
            <a:avLst/>
          </a:prstGeom>
          <a:noFill/>
        </p:spPr>
      </p:pic>
      <p:pic>
        <p:nvPicPr>
          <p:cNvPr id="20" name="Picture 8" descr="http://www.clipartoday.com/_thumbs/016/furrows_tnb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90092" y="3126193"/>
            <a:ext cx="1027469" cy="399245"/>
          </a:xfrm>
          <a:prstGeom prst="rect">
            <a:avLst/>
          </a:prstGeom>
          <a:noFill/>
        </p:spPr>
      </p:pic>
      <p:grpSp>
        <p:nvGrpSpPr>
          <p:cNvPr id="124" name="Group 123"/>
          <p:cNvGrpSpPr/>
          <p:nvPr/>
        </p:nvGrpSpPr>
        <p:grpSpPr>
          <a:xfrm>
            <a:off x="2743200" y="2438400"/>
            <a:ext cx="4191000" cy="3733800"/>
            <a:chOff x="2514600" y="2286000"/>
            <a:chExt cx="4572000" cy="4114800"/>
          </a:xfrm>
        </p:grpSpPr>
        <p:sp>
          <p:nvSpPr>
            <p:cNvPr id="21" name="Oval 20"/>
            <p:cNvSpPr/>
            <p:nvPr/>
          </p:nvSpPr>
          <p:spPr>
            <a:xfrm>
              <a:off x="2514600" y="2286000"/>
              <a:ext cx="4572000" cy="41148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endCxn id="21" idx="5"/>
            </p:cNvCxnSpPr>
            <p:nvPr/>
          </p:nvCxnSpPr>
          <p:spPr>
            <a:xfrm>
              <a:off x="4876800" y="4267200"/>
              <a:ext cx="1540246" cy="1531002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2631633">
              <a:off x="5357364" y="4902959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smtClean="0">
                  <a:solidFill>
                    <a:srgbClr val="FF0000"/>
                  </a:solidFill>
                </a:rPr>
                <a:t>2.5 – 5kms</a:t>
              </a:r>
              <a:endParaRPr lang="en-US" sz="1200">
                <a:solidFill>
                  <a:srgbClr val="FF0000"/>
                </a:solidFill>
              </a:endParaRPr>
            </a:p>
          </p:txBody>
        </p:sp>
      </p:grpSp>
      <p:pic>
        <p:nvPicPr>
          <p:cNvPr id="1036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57200" y="609600"/>
            <a:ext cx="1300602" cy="762000"/>
          </a:xfrm>
          <a:prstGeom prst="rect">
            <a:avLst/>
          </a:prstGeom>
          <a:noFill/>
        </p:spPr>
      </p:pic>
      <p:pic>
        <p:nvPicPr>
          <p:cNvPr id="30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52600" y="533400"/>
            <a:ext cx="1300602" cy="762000"/>
          </a:xfrm>
          <a:prstGeom prst="rect">
            <a:avLst/>
          </a:prstGeom>
          <a:noFill/>
        </p:spPr>
      </p:pic>
      <p:pic>
        <p:nvPicPr>
          <p:cNvPr id="31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48000" y="838200"/>
            <a:ext cx="806679" cy="472619"/>
          </a:xfrm>
          <a:prstGeom prst="rect">
            <a:avLst/>
          </a:prstGeom>
          <a:noFill/>
        </p:spPr>
      </p:pic>
      <p:pic>
        <p:nvPicPr>
          <p:cNvPr id="32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19400" y="304800"/>
            <a:ext cx="806679" cy="472619"/>
          </a:xfrm>
          <a:prstGeom prst="rect">
            <a:avLst/>
          </a:prstGeom>
          <a:noFill/>
        </p:spPr>
      </p:pic>
      <p:pic>
        <p:nvPicPr>
          <p:cNvPr id="33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886200" y="838200"/>
            <a:ext cx="806679" cy="472619"/>
          </a:xfrm>
          <a:prstGeom prst="rect">
            <a:avLst/>
          </a:prstGeom>
          <a:noFill/>
        </p:spPr>
      </p:pic>
      <p:pic>
        <p:nvPicPr>
          <p:cNvPr id="34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81400" y="304800"/>
            <a:ext cx="806679" cy="472619"/>
          </a:xfrm>
          <a:prstGeom prst="rect">
            <a:avLst/>
          </a:prstGeom>
          <a:noFill/>
        </p:spPr>
      </p:pic>
      <p:pic>
        <p:nvPicPr>
          <p:cNvPr id="35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48200" y="838200"/>
            <a:ext cx="806679" cy="472619"/>
          </a:xfrm>
          <a:prstGeom prst="rect">
            <a:avLst/>
          </a:prstGeom>
          <a:noFill/>
        </p:spPr>
      </p:pic>
      <p:pic>
        <p:nvPicPr>
          <p:cNvPr id="36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410200" y="510271"/>
            <a:ext cx="1600200" cy="937529"/>
          </a:xfrm>
          <a:prstGeom prst="rect">
            <a:avLst/>
          </a:prstGeom>
          <a:noFill/>
        </p:spPr>
      </p:pic>
      <p:pic>
        <p:nvPicPr>
          <p:cNvPr id="37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010400" y="533400"/>
            <a:ext cx="1600200" cy="937529"/>
          </a:xfrm>
          <a:prstGeom prst="rect">
            <a:avLst/>
          </a:prstGeom>
          <a:noFill/>
        </p:spPr>
      </p:pic>
      <p:pic>
        <p:nvPicPr>
          <p:cNvPr id="38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343400" y="304800"/>
            <a:ext cx="806679" cy="472619"/>
          </a:xfrm>
          <a:prstGeom prst="rect">
            <a:avLst/>
          </a:prstGeom>
          <a:noFill/>
        </p:spPr>
      </p:pic>
      <p:pic>
        <p:nvPicPr>
          <p:cNvPr id="39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105400" y="304800"/>
            <a:ext cx="806679" cy="472619"/>
          </a:xfrm>
          <a:prstGeom prst="rect">
            <a:avLst/>
          </a:prstGeom>
          <a:noFill/>
        </p:spPr>
      </p:pic>
      <p:pic>
        <p:nvPicPr>
          <p:cNvPr id="40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371600" y="1295400"/>
            <a:ext cx="806679" cy="472619"/>
          </a:xfrm>
          <a:prstGeom prst="rect">
            <a:avLst/>
          </a:prstGeom>
          <a:noFill/>
        </p:spPr>
      </p:pic>
      <p:pic>
        <p:nvPicPr>
          <p:cNvPr id="41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362200" y="1371600"/>
            <a:ext cx="806679" cy="472619"/>
          </a:xfrm>
          <a:prstGeom prst="rect">
            <a:avLst/>
          </a:prstGeom>
          <a:noFill/>
        </p:spPr>
      </p:pic>
      <p:pic>
        <p:nvPicPr>
          <p:cNvPr id="42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524000" y="1905000"/>
            <a:ext cx="806679" cy="472619"/>
          </a:xfrm>
          <a:prstGeom prst="rect">
            <a:avLst/>
          </a:prstGeom>
          <a:noFill/>
        </p:spPr>
      </p:pic>
      <p:pic>
        <p:nvPicPr>
          <p:cNvPr id="43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514600" y="1828800"/>
            <a:ext cx="806679" cy="472619"/>
          </a:xfrm>
          <a:prstGeom prst="rect">
            <a:avLst/>
          </a:prstGeom>
          <a:noFill/>
        </p:spPr>
      </p:pic>
      <p:pic>
        <p:nvPicPr>
          <p:cNvPr id="44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9600" y="2362200"/>
            <a:ext cx="806679" cy="472619"/>
          </a:xfrm>
          <a:prstGeom prst="rect">
            <a:avLst/>
          </a:prstGeom>
          <a:noFill/>
        </p:spPr>
      </p:pic>
      <p:pic>
        <p:nvPicPr>
          <p:cNvPr id="45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72200" y="1447800"/>
            <a:ext cx="806679" cy="472619"/>
          </a:xfrm>
          <a:prstGeom prst="rect">
            <a:avLst/>
          </a:prstGeom>
          <a:noFill/>
        </p:spPr>
      </p:pic>
      <p:pic>
        <p:nvPicPr>
          <p:cNvPr id="46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62800" y="1676400"/>
            <a:ext cx="806679" cy="472619"/>
          </a:xfrm>
          <a:prstGeom prst="rect">
            <a:avLst/>
          </a:prstGeom>
          <a:noFill/>
        </p:spPr>
      </p:pic>
      <p:pic>
        <p:nvPicPr>
          <p:cNvPr id="47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05600" y="2209800"/>
            <a:ext cx="806679" cy="472619"/>
          </a:xfrm>
          <a:prstGeom prst="rect">
            <a:avLst/>
          </a:prstGeom>
          <a:noFill/>
        </p:spPr>
      </p:pic>
      <p:pic>
        <p:nvPicPr>
          <p:cNvPr id="48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924800" y="2057400"/>
            <a:ext cx="806679" cy="472619"/>
          </a:xfrm>
          <a:prstGeom prst="rect">
            <a:avLst/>
          </a:prstGeom>
        </p:spPr>
      </p:pic>
      <p:sp>
        <p:nvSpPr>
          <p:cNvPr id="50" name="Freeform 49"/>
          <p:cNvSpPr/>
          <p:nvPr/>
        </p:nvSpPr>
        <p:spPr>
          <a:xfrm>
            <a:off x="1707614" y="1079653"/>
            <a:ext cx="3576811" cy="5475383"/>
          </a:xfrm>
          <a:custGeom>
            <a:avLst/>
            <a:gdLst>
              <a:gd name="connsiteX0" fmla="*/ 0 w 3576811"/>
              <a:gd name="connsiteY0" fmla="*/ 0 h 5475383"/>
              <a:gd name="connsiteX1" fmla="*/ 209321 w 3576811"/>
              <a:gd name="connsiteY1" fmla="*/ 209320 h 5475383"/>
              <a:gd name="connsiteX2" fmla="*/ 286439 w 3576811"/>
              <a:gd name="connsiteY2" fmla="*/ 231354 h 5475383"/>
              <a:gd name="connsiteX3" fmla="*/ 341523 w 3576811"/>
              <a:gd name="connsiteY3" fmla="*/ 297455 h 5475383"/>
              <a:gd name="connsiteX4" fmla="*/ 374574 w 3576811"/>
              <a:gd name="connsiteY4" fmla="*/ 374574 h 5475383"/>
              <a:gd name="connsiteX5" fmla="*/ 396608 w 3576811"/>
              <a:gd name="connsiteY5" fmla="*/ 429658 h 5475383"/>
              <a:gd name="connsiteX6" fmla="*/ 473726 w 3576811"/>
              <a:gd name="connsiteY6" fmla="*/ 484742 h 5475383"/>
              <a:gd name="connsiteX7" fmla="*/ 517793 w 3576811"/>
              <a:gd name="connsiteY7" fmla="*/ 583894 h 5475383"/>
              <a:gd name="connsiteX8" fmla="*/ 517793 w 3576811"/>
              <a:gd name="connsiteY8" fmla="*/ 705080 h 5475383"/>
              <a:gd name="connsiteX9" fmla="*/ 517793 w 3576811"/>
              <a:gd name="connsiteY9" fmla="*/ 793214 h 5475383"/>
              <a:gd name="connsiteX10" fmla="*/ 550844 w 3576811"/>
              <a:gd name="connsiteY10" fmla="*/ 848299 h 5475383"/>
              <a:gd name="connsiteX11" fmla="*/ 583894 w 3576811"/>
              <a:gd name="connsiteY11" fmla="*/ 903383 h 5475383"/>
              <a:gd name="connsiteX12" fmla="*/ 661013 w 3576811"/>
              <a:gd name="connsiteY12" fmla="*/ 991518 h 5475383"/>
              <a:gd name="connsiteX13" fmla="*/ 705080 w 3576811"/>
              <a:gd name="connsiteY13" fmla="*/ 1101687 h 5475383"/>
              <a:gd name="connsiteX14" fmla="*/ 694063 w 3576811"/>
              <a:gd name="connsiteY14" fmla="*/ 1222872 h 5475383"/>
              <a:gd name="connsiteX15" fmla="*/ 716097 w 3576811"/>
              <a:gd name="connsiteY15" fmla="*/ 1399142 h 5475383"/>
              <a:gd name="connsiteX16" fmla="*/ 771181 w 3576811"/>
              <a:gd name="connsiteY16" fmla="*/ 1509311 h 5475383"/>
              <a:gd name="connsiteX17" fmla="*/ 969485 w 3576811"/>
              <a:gd name="connsiteY17" fmla="*/ 1707614 h 5475383"/>
              <a:gd name="connsiteX18" fmla="*/ 1123721 w 3576811"/>
              <a:gd name="connsiteY18" fmla="*/ 1949986 h 5475383"/>
              <a:gd name="connsiteX19" fmla="*/ 1200839 w 3576811"/>
              <a:gd name="connsiteY19" fmla="*/ 2214390 h 5475383"/>
              <a:gd name="connsiteX20" fmla="*/ 1355075 w 3576811"/>
              <a:gd name="connsiteY20" fmla="*/ 2412694 h 5475383"/>
              <a:gd name="connsiteX21" fmla="*/ 1454227 w 3576811"/>
              <a:gd name="connsiteY21" fmla="*/ 2555913 h 5475383"/>
              <a:gd name="connsiteX22" fmla="*/ 1564396 w 3576811"/>
              <a:gd name="connsiteY22" fmla="*/ 2875402 h 5475383"/>
              <a:gd name="connsiteX23" fmla="*/ 1652531 w 3576811"/>
              <a:gd name="connsiteY23" fmla="*/ 3139807 h 5475383"/>
              <a:gd name="connsiteX24" fmla="*/ 1905919 w 3576811"/>
              <a:gd name="connsiteY24" fmla="*/ 3481330 h 5475383"/>
              <a:gd name="connsiteX25" fmla="*/ 2126256 w 3576811"/>
              <a:gd name="connsiteY25" fmla="*/ 3602516 h 5475383"/>
              <a:gd name="connsiteX26" fmla="*/ 2390661 w 3576811"/>
              <a:gd name="connsiteY26" fmla="*/ 3800819 h 5475383"/>
              <a:gd name="connsiteX27" fmla="*/ 2622015 w 3576811"/>
              <a:gd name="connsiteY27" fmla="*/ 3944039 h 5475383"/>
              <a:gd name="connsiteX28" fmla="*/ 2809302 w 3576811"/>
              <a:gd name="connsiteY28" fmla="*/ 4175393 h 5475383"/>
              <a:gd name="connsiteX29" fmla="*/ 2919470 w 3576811"/>
              <a:gd name="connsiteY29" fmla="*/ 4384713 h 5475383"/>
              <a:gd name="connsiteX30" fmla="*/ 2963538 w 3576811"/>
              <a:gd name="connsiteY30" fmla="*/ 4560983 h 5475383"/>
              <a:gd name="connsiteX31" fmla="*/ 3018622 w 3576811"/>
              <a:gd name="connsiteY31" fmla="*/ 4671152 h 5475383"/>
              <a:gd name="connsiteX32" fmla="*/ 3183875 w 3576811"/>
              <a:gd name="connsiteY32" fmla="*/ 4880472 h 5475383"/>
              <a:gd name="connsiteX33" fmla="*/ 3238959 w 3576811"/>
              <a:gd name="connsiteY33" fmla="*/ 4902506 h 5475383"/>
              <a:gd name="connsiteX34" fmla="*/ 3305061 w 3576811"/>
              <a:gd name="connsiteY34" fmla="*/ 4968607 h 5475383"/>
              <a:gd name="connsiteX35" fmla="*/ 3404213 w 3576811"/>
              <a:gd name="connsiteY35" fmla="*/ 5056742 h 5475383"/>
              <a:gd name="connsiteX36" fmla="*/ 3459297 w 3576811"/>
              <a:gd name="connsiteY36" fmla="*/ 5155894 h 5475383"/>
              <a:gd name="connsiteX37" fmla="*/ 3514381 w 3576811"/>
              <a:gd name="connsiteY37" fmla="*/ 5255046 h 5475383"/>
              <a:gd name="connsiteX38" fmla="*/ 3525398 w 3576811"/>
              <a:gd name="connsiteY38" fmla="*/ 5310130 h 5475383"/>
              <a:gd name="connsiteX39" fmla="*/ 3569466 w 3576811"/>
              <a:gd name="connsiteY39" fmla="*/ 5409282 h 5475383"/>
              <a:gd name="connsiteX40" fmla="*/ 3569466 w 3576811"/>
              <a:gd name="connsiteY40" fmla="*/ 5475383 h 547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576811" h="5475383">
                <a:moveTo>
                  <a:pt x="0" y="0"/>
                </a:moveTo>
                <a:cubicBezTo>
                  <a:pt x="80790" y="85380"/>
                  <a:pt x="161581" y="170761"/>
                  <a:pt x="209321" y="209320"/>
                </a:cubicBezTo>
                <a:cubicBezTo>
                  <a:pt x="257061" y="247879"/>
                  <a:pt x="264405" y="216665"/>
                  <a:pt x="286439" y="231354"/>
                </a:cubicBezTo>
                <a:cubicBezTo>
                  <a:pt x="308473" y="246043"/>
                  <a:pt x="326834" y="273585"/>
                  <a:pt x="341523" y="297455"/>
                </a:cubicBezTo>
                <a:cubicBezTo>
                  <a:pt x="356212" y="321325"/>
                  <a:pt x="365393" y="352540"/>
                  <a:pt x="374574" y="374574"/>
                </a:cubicBezTo>
                <a:cubicBezTo>
                  <a:pt x="383755" y="396608"/>
                  <a:pt x="380083" y="411297"/>
                  <a:pt x="396608" y="429658"/>
                </a:cubicBezTo>
                <a:cubicBezTo>
                  <a:pt x="413133" y="448019"/>
                  <a:pt x="453529" y="459036"/>
                  <a:pt x="473726" y="484742"/>
                </a:cubicBezTo>
                <a:cubicBezTo>
                  <a:pt x="493923" y="510448"/>
                  <a:pt x="510449" y="547171"/>
                  <a:pt x="517793" y="583894"/>
                </a:cubicBezTo>
                <a:cubicBezTo>
                  <a:pt x="525138" y="620617"/>
                  <a:pt x="517793" y="705080"/>
                  <a:pt x="517793" y="705080"/>
                </a:cubicBezTo>
                <a:cubicBezTo>
                  <a:pt x="517793" y="739967"/>
                  <a:pt x="512284" y="769344"/>
                  <a:pt x="517793" y="793214"/>
                </a:cubicBezTo>
                <a:cubicBezTo>
                  <a:pt x="523302" y="817084"/>
                  <a:pt x="550844" y="848299"/>
                  <a:pt x="550844" y="848299"/>
                </a:cubicBezTo>
                <a:cubicBezTo>
                  <a:pt x="561861" y="866660"/>
                  <a:pt x="565533" y="879513"/>
                  <a:pt x="583894" y="903383"/>
                </a:cubicBezTo>
                <a:cubicBezTo>
                  <a:pt x="602255" y="927253"/>
                  <a:pt x="640815" y="958468"/>
                  <a:pt x="661013" y="991518"/>
                </a:cubicBezTo>
                <a:cubicBezTo>
                  <a:pt x="681211" y="1024568"/>
                  <a:pt x="699572" y="1063128"/>
                  <a:pt x="705080" y="1101687"/>
                </a:cubicBezTo>
                <a:cubicBezTo>
                  <a:pt x="710588" y="1140246"/>
                  <a:pt x="692227" y="1173296"/>
                  <a:pt x="694063" y="1222872"/>
                </a:cubicBezTo>
                <a:cubicBezTo>
                  <a:pt x="695899" y="1272448"/>
                  <a:pt x="703244" y="1351402"/>
                  <a:pt x="716097" y="1399142"/>
                </a:cubicBezTo>
                <a:cubicBezTo>
                  <a:pt x="728950" y="1446882"/>
                  <a:pt x="728950" y="1457899"/>
                  <a:pt x="771181" y="1509311"/>
                </a:cubicBezTo>
                <a:cubicBezTo>
                  <a:pt x="813412" y="1560723"/>
                  <a:pt x="910728" y="1634168"/>
                  <a:pt x="969485" y="1707614"/>
                </a:cubicBezTo>
                <a:cubicBezTo>
                  <a:pt x="1028242" y="1781060"/>
                  <a:pt x="1085162" y="1865523"/>
                  <a:pt x="1123721" y="1949986"/>
                </a:cubicBezTo>
                <a:cubicBezTo>
                  <a:pt x="1162280" y="2034449"/>
                  <a:pt x="1162280" y="2137272"/>
                  <a:pt x="1200839" y="2214390"/>
                </a:cubicBezTo>
                <a:cubicBezTo>
                  <a:pt x="1239398" y="2291508"/>
                  <a:pt x="1312844" y="2355774"/>
                  <a:pt x="1355075" y="2412694"/>
                </a:cubicBezTo>
                <a:cubicBezTo>
                  <a:pt x="1397306" y="2469614"/>
                  <a:pt x="1419340" y="2478795"/>
                  <a:pt x="1454227" y="2555913"/>
                </a:cubicBezTo>
                <a:cubicBezTo>
                  <a:pt x="1489114" y="2633031"/>
                  <a:pt x="1531345" y="2778086"/>
                  <a:pt x="1564396" y="2875402"/>
                </a:cubicBezTo>
                <a:cubicBezTo>
                  <a:pt x="1597447" y="2972718"/>
                  <a:pt x="1595610" y="3038819"/>
                  <a:pt x="1652531" y="3139807"/>
                </a:cubicBezTo>
                <a:cubicBezTo>
                  <a:pt x="1709452" y="3240795"/>
                  <a:pt x="1826965" y="3404212"/>
                  <a:pt x="1905919" y="3481330"/>
                </a:cubicBezTo>
                <a:cubicBezTo>
                  <a:pt x="1984873" y="3558448"/>
                  <a:pt x="2045466" y="3549268"/>
                  <a:pt x="2126256" y="3602516"/>
                </a:cubicBezTo>
                <a:cubicBezTo>
                  <a:pt x="2207046" y="3655764"/>
                  <a:pt x="2308035" y="3743899"/>
                  <a:pt x="2390661" y="3800819"/>
                </a:cubicBezTo>
                <a:cubicBezTo>
                  <a:pt x="2473288" y="3857740"/>
                  <a:pt x="2552242" y="3881610"/>
                  <a:pt x="2622015" y="3944039"/>
                </a:cubicBezTo>
                <a:cubicBezTo>
                  <a:pt x="2691788" y="4006468"/>
                  <a:pt x="2759726" y="4101947"/>
                  <a:pt x="2809302" y="4175393"/>
                </a:cubicBezTo>
                <a:cubicBezTo>
                  <a:pt x="2858878" y="4248839"/>
                  <a:pt x="2893764" y="4320448"/>
                  <a:pt x="2919470" y="4384713"/>
                </a:cubicBezTo>
                <a:cubicBezTo>
                  <a:pt x="2945176" y="4448978"/>
                  <a:pt x="2947013" y="4513243"/>
                  <a:pt x="2963538" y="4560983"/>
                </a:cubicBezTo>
                <a:cubicBezTo>
                  <a:pt x="2980063" y="4608723"/>
                  <a:pt x="2981899" y="4617904"/>
                  <a:pt x="3018622" y="4671152"/>
                </a:cubicBezTo>
                <a:cubicBezTo>
                  <a:pt x="3055345" y="4724400"/>
                  <a:pt x="3147152" y="4841913"/>
                  <a:pt x="3183875" y="4880472"/>
                </a:cubicBezTo>
                <a:cubicBezTo>
                  <a:pt x="3220598" y="4919031"/>
                  <a:pt x="3218761" y="4887817"/>
                  <a:pt x="3238959" y="4902506"/>
                </a:cubicBezTo>
                <a:cubicBezTo>
                  <a:pt x="3259157" y="4917195"/>
                  <a:pt x="3277519" y="4942901"/>
                  <a:pt x="3305061" y="4968607"/>
                </a:cubicBezTo>
                <a:cubicBezTo>
                  <a:pt x="3332603" y="4994313"/>
                  <a:pt x="3378507" y="5025528"/>
                  <a:pt x="3404213" y="5056742"/>
                </a:cubicBezTo>
                <a:cubicBezTo>
                  <a:pt x="3429919" y="5087956"/>
                  <a:pt x="3459297" y="5155894"/>
                  <a:pt x="3459297" y="5155894"/>
                </a:cubicBezTo>
                <a:cubicBezTo>
                  <a:pt x="3477658" y="5188945"/>
                  <a:pt x="3503364" y="5229340"/>
                  <a:pt x="3514381" y="5255046"/>
                </a:cubicBezTo>
                <a:cubicBezTo>
                  <a:pt x="3525398" y="5280752"/>
                  <a:pt x="3516217" y="5284424"/>
                  <a:pt x="3525398" y="5310130"/>
                </a:cubicBezTo>
                <a:cubicBezTo>
                  <a:pt x="3534579" y="5335836"/>
                  <a:pt x="3562121" y="5381740"/>
                  <a:pt x="3569466" y="5409282"/>
                </a:cubicBezTo>
                <a:cubicBezTo>
                  <a:pt x="3576811" y="5436824"/>
                  <a:pt x="3569466" y="5475383"/>
                  <a:pt x="3569466" y="5475383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4681449" y="1355075"/>
            <a:ext cx="1994773" cy="4296578"/>
          </a:xfrm>
          <a:custGeom>
            <a:avLst/>
            <a:gdLst>
              <a:gd name="connsiteX0" fmla="*/ 860035 w 1994773"/>
              <a:gd name="connsiteY0" fmla="*/ 0 h 4296578"/>
              <a:gd name="connsiteX1" fmla="*/ 849018 w 1994773"/>
              <a:gd name="connsiteY1" fmla="*/ 165253 h 4296578"/>
              <a:gd name="connsiteX2" fmla="*/ 760884 w 1994773"/>
              <a:gd name="connsiteY2" fmla="*/ 297455 h 4296578"/>
              <a:gd name="connsiteX3" fmla="*/ 694782 w 1994773"/>
              <a:gd name="connsiteY3" fmla="*/ 352539 h 4296578"/>
              <a:gd name="connsiteX4" fmla="*/ 672749 w 1994773"/>
              <a:gd name="connsiteY4" fmla="*/ 385590 h 4296578"/>
              <a:gd name="connsiteX5" fmla="*/ 661732 w 1994773"/>
              <a:gd name="connsiteY5" fmla="*/ 418641 h 4296578"/>
              <a:gd name="connsiteX6" fmla="*/ 639698 w 1994773"/>
              <a:gd name="connsiteY6" fmla="*/ 462708 h 4296578"/>
              <a:gd name="connsiteX7" fmla="*/ 606647 w 1994773"/>
              <a:gd name="connsiteY7" fmla="*/ 528809 h 4296578"/>
              <a:gd name="connsiteX8" fmla="*/ 617664 w 1994773"/>
              <a:gd name="connsiteY8" fmla="*/ 815248 h 4296578"/>
              <a:gd name="connsiteX9" fmla="*/ 628681 w 1994773"/>
              <a:gd name="connsiteY9" fmla="*/ 848298 h 4296578"/>
              <a:gd name="connsiteX10" fmla="*/ 683765 w 1994773"/>
              <a:gd name="connsiteY10" fmla="*/ 980501 h 4296578"/>
              <a:gd name="connsiteX11" fmla="*/ 727833 w 1994773"/>
              <a:gd name="connsiteY11" fmla="*/ 1046602 h 4296578"/>
              <a:gd name="connsiteX12" fmla="*/ 782917 w 1994773"/>
              <a:gd name="connsiteY12" fmla="*/ 1123720 h 4296578"/>
              <a:gd name="connsiteX13" fmla="*/ 849018 w 1994773"/>
              <a:gd name="connsiteY13" fmla="*/ 1189821 h 4296578"/>
              <a:gd name="connsiteX14" fmla="*/ 882069 w 1994773"/>
              <a:gd name="connsiteY14" fmla="*/ 1211855 h 4296578"/>
              <a:gd name="connsiteX15" fmla="*/ 926137 w 1994773"/>
              <a:gd name="connsiteY15" fmla="*/ 1266939 h 4296578"/>
              <a:gd name="connsiteX16" fmla="*/ 981221 w 1994773"/>
              <a:gd name="connsiteY16" fmla="*/ 1311007 h 4296578"/>
              <a:gd name="connsiteX17" fmla="*/ 1003255 w 1994773"/>
              <a:gd name="connsiteY17" fmla="*/ 1344058 h 4296578"/>
              <a:gd name="connsiteX18" fmla="*/ 1069356 w 1994773"/>
              <a:gd name="connsiteY18" fmla="*/ 1388125 h 4296578"/>
              <a:gd name="connsiteX19" fmla="*/ 1091390 w 1994773"/>
              <a:gd name="connsiteY19" fmla="*/ 1421176 h 4296578"/>
              <a:gd name="connsiteX20" fmla="*/ 1201558 w 1994773"/>
              <a:gd name="connsiteY20" fmla="*/ 1487277 h 4296578"/>
              <a:gd name="connsiteX21" fmla="*/ 1267659 w 1994773"/>
              <a:gd name="connsiteY21" fmla="*/ 1542361 h 4296578"/>
              <a:gd name="connsiteX22" fmla="*/ 1476980 w 1994773"/>
              <a:gd name="connsiteY22" fmla="*/ 1553378 h 4296578"/>
              <a:gd name="connsiteX23" fmla="*/ 1609182 w 1994773"/>
              <a:gd name="connsiteY23" fmla="*/ 1586429 h 4296578"/>
              <a:gd name="connsiteX24" fmla="*/ 1697317 w 1994773"/>
              <a:gd name="connsiteY24" fmla="*/ 1630496 h 4296578"/>
              <a:gd name="connsiteX25" fmla="*/ 1763418 w 1994773"/>
              <a:gd name="connsiteY25" fmla="*/ 1696597 h 4296578"/>
              <a:gd name="connsiteX26" fmla="*/ 1818503 w 1994773"/>
              <a:gd name="connsiteY26" fmla="*/ 1751682 h 4296578"/>
              <a:gd name="connsiteX27" fmla="*/ 1851553 w 1994773"/>
              <a:gd name="connsiteY27" fmla="*/ 1817783 h 4296578"/>
              <a:gd name="connsiteX28" fmla="*/ 1884604 w 1994773"/>
              <a:gd name="connsiteY28" fmla="*/ 1839817 h 4296578"/>
              <a:gd name="connsiteX29" fmla="*/ 1906638 w 1994773"/>
              <a:gd name="connsiteY29" fmla="*/ 1872867 h 4296578"/>
              <a:gd name="connsiteX30" fmla="*/ 1972739 w 1994773"/>
              <a:gd name="connsiteY30" fmla="*/ 1938968 h 4296578"/>
              <a:gd name="connsiteX31" fmla="*/ 1994773 w 1994773"/>
              <a:gd name="connsiteY31" fmla="*/ 2027103 h 4296578"/>
              <a:gd name="connsiteX32" fmla="*/ 1983756 w 1994773"/>
              <a:gd name="connsiteY32" fmla="*/ 2082188 h 4296578"/>
              <a:gd name="connsiteX33" fmla="*/ 1928671 w 1994773"/>
              <a:gd name="connsiteY33" fmla="*/ 2181339 h 4296578"/>
              <a:gd name="connsiteX34" fmla="*/ 1840537 w 1994773"/>
              <a:gd name="connsiteY34" fmla="*/ 2280491 h 4296578"/>
              <a:gd name="connsiteX35" fmla="*/ 1818503 w 1994773"/>
              <a:gd name="connsiteY35" fmla="*/ 2313542 h 4296578"/>
              <a:gd name="connsiteX36" fmla="*/ 1763418 w 1994773"/>
              <a:gd name="connsiteY36" fmla="*/ 2412694 h 4296578"/>
              <a:gd name="connsiteX37" fmla="*/ 1741385 w 1994773"/>
              <a:gd name="connsiteY37" fmla="*/ 2445744 h 4296578"/>
              <a:gd name="connsiteX38" fmla="*/ 1730368 w 1994773"/>
              <a:gd name="connsiteY38" fmla="*/ 2478795 h 4296578"/>
              <a:gd name="connsiteX39" fmla="*/ 1719351 w 1994773"/>
              <a:gd name="connsiteY39" fmla="*/ 2522862 h 4296578"/>
              <a:gd name="connsiteX40" fmla="*/ 1697317 w 1994773"/>
              <a:gd name="connsiteY40" fmla="*/ 2555913 h 4296578"/>
              <a:gd name="connsiteX41" fmla="*/ 1686300 w 1994773"/>
              <a:gd name="connsiteY41" fmla="*/ 2599980 h 4296578"/>
              <a:gd name="connsiteX42" fmla="*/ 1664267 w 1994773"/>
              <a:gd name="connsiteY42" fmla="*/ 2666082 h 4296578"/>
              <a:gd name="connsiteX43" fmla="*/ 1653250 w 1994773"/>
              <a:gd name="connsiteY43" fmla="*/ 2699132 h 4296578"/>
              <a:gd name="connsiteX44" fmla="*/ 1631216 w 1994773"/>
              <a:gd name="connsiteY44" fmla="*/ 2776250 h 4296578"/>
              <a:gd name="connsiteX45" fmla="*/ 1609182 w 1994773"/>
              <a:gd name="connsiteY45" fmla="*/ 2908453 h 4296578"/>
              <a:gd name="connsiteX46" fmla="*/ 1598165 w 1994773"/>
              <a:gd name="connsiteY46" fmla="*/ 2941503 h 4296578"/>
              <a:gd name="connsiteX47" fmla="*/ 1532064 w 1994773"/>
              <a:gd name="connsiteY47" fmla="*/ 2985571 h 4296578"/>
              <a:gd name="connsiteX48" fmla="*/ 1465963 w 1994773"/>
              <a:gd name="connsiteY48" fmla="*/ 3029638 h 4296578"/>
              <a:gd name="connsiteX49" fmla="*/ 1432912 w 1994773"/>
              <a:gd name="connsiteY49" fmla="*/ 3051672 h 4296578"/>
              <a:gd name="connsiteX50" fmla="*/ 1322744 w 1994773"/>
              <a:gd name="connsiteY50" fmla="*/ 3084723 h 4296578"/>
              <a:gd name="connsiteX51" fmla="*/ 1289693 w 1994773"/>
              <a:gd name="connsiteY51" fmla="*/ 3095739 h 4296578"/>
              <a:gd name="connsiteX52" fmla="*/ 1036305 w 1994773"/>
              <a:gd name="connsiteY52" fmla="*/ 3117773 h 4296578"/>
              <a:gd name="connsiteX53" fmla="*/ 937153 w 1994773"/>
              <a:gd name="connsiteY53" fmla="*/ 3139807 h 4296578"/>
              <a:gd name="connsiteX54" fmla="*/ 849018 w 1994773"/>
              <a:gd name="connsiteY54" fmla="*/ 3172858 h 4296578"/>
              <a:gd name="connsiteX55" fmla="*/ 804951 w 1994773"/>
              <a:gd name="connsiteY55" fmla="*/ 3183874 h 4296578"/>
              <a:gd name="connsiteX56" fmla="*/ 738850 w 1994773"/>
              <a:gd name="connsiteY56" fmla="*/ 3227942 h 4296578"/>
              <a:gd name="connsiteX57" fmla="*/ 672749 w 1994773"/>
              <a:gd name="connsiteY57" fmla="*/ 3294043 h 4296578"/>
              <a:gd name="connsiteX58" fmla="*/ 628681 w 1994773"/>
              <a:gd name="connsiteY58" fmla="*/ 3371161 h 4296578"/>
              <a:gd name="connsiteX59" fmla="*/ 584614 w 1994773"/>
              <a:gd name="connsiteY59" fmla="*/ 3437262 h 4296578"/>
              <a:gd name="connsiteX60" fmla="*/ 562580 w 1994773"/>
              <a:gd name="connsiteY60" fmla="*/ 3470313 h 4296578"/>
              <a:gd name="connsiteX61" fmla="*/ 540546 w 1994773"/>
              <a:gd name="connsiteY61" fmla="*/ 3514380 h 4296578"/>
              <a:gd name="connsiteX62" fmla="*/ 496479 w 1994773"/>
              <a:gd name="connsiteY62" fmla="*/ 3580482 h 4296578"/>
              <a:gd name="connsiteX63" fmla="*/ 463428 w 1994773"/>
              <a:gd name="connsiteY63" fmla="*/ 3646583 h 4296578"/>
              <a:gd name="connsiteX64" fmla="*/ 430378 w 1994773"/>
              <a:gd name="connsiteY64" fmla="*/ 3679633 h 4296578"/>
              <a:gd name="connsiteX65" fmla="*/ 386310 w 1994773"/>
              <a:gd name="connsiteY65" fmla="*/ 3756752 h 4296578"/>
              <a:gd name="connsiteX66" fmla="*/ 331226 w 1994773"/>
              <a:gd name="connsiteY66" fmla="*/ 3833870 h 4296578"/>
              <a:gd name="connsiteX67" fmla="*/ 298175 w 1994773"/>
              <a:gd name="connsiteY67" fmla="*/ 3866920 h 4296578"/>
              <a:gd name="connsiteX68" fmla="*/ 254108 w 1994773"/>
              <a:gd name="connsiteY68" fmla="*/ 3933021 h 4296578"/>
              <a:gd name="connsiteX69" fmla="*/ 210040 w 1994773"/>
              <a:gd name="connsiteY69" fmla="*/ 3999123 h 4296578"/>
              <a:gd name="connsiteX70" fmla="*/ 188006 w 1994773"/>
              <a:gd name="connsiteY70" fmla="*/ 4032173 h 4296578"/>
              <a:gd name="connsiteX71" fmla="*/ 121905 w 1994773"/>
              <a:gd name="connsiteY71" fmla="*/ 4087258 h 4296578"/>
              <a:gd name="connsiteX72" fmla="*/ 88855 w 1994773"/>
              <a:gd name="connsiteY72" fmla="*/ 4109291 h 4296578"/>
              <a:gd name="connsiteX73" fmla="*/ 44787 w 1994773"/>
              <a:gd name="connsiteY73" fmla="*/ 4175392 h 4296578"/>
              <a:gd name="connsiteX74" fmla="*/ 22753 w 1994773"/>
              <a:gd name="connsiteY74" fmla="*/ 4208443 h 4296578"/>
              <a:gd name="connsiteX75" fmla="*/ 720 w 1994773"/>
              <a:gd name="connsiteY75" fmla="*/ 4285561 h 4296578"/>
              <a:gd name="connsiteX76" fmla="*/ 720 w 1994773"/>
              <a:gd name="connsiteY76" fmla="*/ 4296578 h 429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994773" h="4296578">
                <a:moveTo>
                  <a:pt x="860035" y="0"/>
                </a:moveTo>
                <a:cubicBezTo>
                  <a:pt x="856363" y="55084"/>
                  <a:pt x="856825" y="110601"/>
                  <a:pt x="849018" y="165253"/>
                </a:cubicBezTo>
                <a:cubicBezTo>
                  <a:pt x="838389" y="239658"/>
                  <a:pt x="814888" y="243451"/>
                  <a:pt x="760884" y="297455"/>
                </a:cubicBezTo>
                <a:cubicBezTo>
                  <a:pt x="718470" y="339869"/>
                  <a:pt x="740797" y="321864"/>
                  <a:pt x="694782" y="352539"/>
                </a:cubicBezTo>
                <a:cubicBezTo>
                  <a:pt x="687438" y="363556"/>
                  <a:pt x="678670" y="373747"/>
                  <a:pt x="672749" y="385590"/>
                </a:cubicBezTo>
                <a:cubicBezTo>
                  <a:pt x="667556" y="395977"/>
                  <a:pt x="666307" y="407967"/>
                  <a:pt x="661732" y="418641"/>
                </a:cubicBezTo>
                <a:cubicBezTo>
                  <a:pt x="655263" y="433736"/>
                  <a:pt x="647846" y="448449"/>
                  <a:pt x="639698" y="462708"/>
                </a:cubicBezTo>
                <a:cubicBezTo>
                  <a:pt x="605528" y="522505"/>
                  <a:pt x="626846" y="468214"/>
                  <a:pt x="606647" y="528809"/>
                </a:cubicBezTo>
                <a:cubicBezTo>
                  <a:pt x="610319" y="624289"/>
                  <a:pt x="611090" y="719924"/>
                  <a:pt x="617664" y="815248"/>
                </a:cubicBezTo>
                <a:cubicBezTo>
                  <a:pt x="618463" y="826833"/>
                  <a:pt x="625491" y="837132"/>
                  <a:pt x="628681" y="848298"/>
                </a:cubicBezTo>
                <a:cubicBezTo>
                  <a:pt x="646551" y="910843"/>
                  <a:pt x="635341" y="907867"/>
                  <a:pt x="683765" y="980501"/>
                </a:cubicBezTo>
                <a:lnTo>
                  <a:pt x="727833" y="1046602"/>
                </a:lnTo>
                <a:cubicBezTo>
                  <a:pt x="743159" y="1069591"/>
                  <a:pt x="765348" y="1104199"/>
                  <a:pt x="782917" y="1123720"/>
                </a:cubicBezTo>
                <a:cubicBezTo>
                  <a:pt x="803762" y="1146881"/>
                  <a:pt x="823091" y="1172536"/>
                  <a:pt x="849018" y="1189821"/>
                </a:cubicBezTo>
                <a:lnTo>
                  <a:pt x="882069" y="1211855"/>
                </a:lnTo>
                <a:cubicBezTo>
                  <a:pt x="903517" y="1276200"/>
                  <a:pt x="876304" y="1217106"/>
                  <a:pt x="926137" y="1266939"/>
                </a:cubicBezTo>
                <a:cubicBezTo>
                  <a:pt x="975970" y="1316772"/>
                  <a:pt x="916876" y="1289559"/>
                  <a:pt x="981221" y="1311007"/>
                </a:cubicBezTo>
                <a:cubicBezTo>
                  <a:pt x="988566" y="1322024"/>
                  <a:pt x="993290" y="1335339"/>
                  <a:pt x="1003255" y="1344058"/>
                </a:cubicBezTo>
                <a:cubicBezTo>
                  <a:pt x="1023184" y="1361496"/>
                  <a:pt x="1069356" y="1388125"/>
                  <a:pt x="1069356" y="1388125"/>
                </a:cubicBezTo>
                <a:cubicBezTo>
                  <a:pt x="1076701" y="1399142"/>
                  <a:pt x="1081425" y="1412457"/>
                  <a:pt x="1091390" y="1421176"/>
                </a:cubicBezTo>
                <a:cubicBezTo>
                  <a:pt x="1213406" y="1527940"/>
                  <a:pt x="1107603" y="1420167"/>
                  <a:pt x="1201558" y="1487277"/>
                </a:cubicBezTo>
                <a:cubicBezTo>
                  <a:pt x="1215253" y="1497059"/>
                  <a:pt x="1246051" y="1539414"/>
                  <a:pt x="1267659" y="1542361"/>
                </a:cubicBezTo>
                <a:cubicBezTo>
                  <a:pt x="1336889" y="1551802"/>
                  <a:pt x="1407206" y="1549706"/>
                  <a:pt x="1476980" y="1553378"/>
                </a:cubicBezTo>
                <a:cubicBezTo>
                  <a:pt x="1524015" y="1561217"/>
                  <a:pt x="1565534" y="1564605"/>
                  <a:pt x="1609182" y="1586429"/>
                </a:cubicBezTo>
                <a:cubicBezTo>
                  <a:pt x="1638560" y="1601118"/>
                  <a:pt x="1674091" y="1607270"/>
                  <a:pt x="1697317" y="1630496"/>
                </a:cubicBezTo>
                <a:cubicBezTo>
                  <a:pt x="1719351" y="1652530"/>
                  <a:pt x="1746133" y="1670670"/>
                  <a:pt x="1763418" y="1696597"/>
                </a:cubicBezTo>
                <a:cubicBezTo>
                  <a:pt x="1792797" y="1740665"/>
                  <a:pt x="1774435" y="1722303"/>
                  <a:pt x="1818503" y="1751682"/>
                </a:cubicBezTo>
                <a:cubicBezTo>
                  <a:pt x="1827463" y="1778561"/>
                  <a:pt x="1830198" y="1796428"/>
                  <a:pt x="1851553" y="1817783"/>
                </a:cubicBezTo>
                <a:cubicBezTo>
                  <a:pt x="1860916" y="1827146"/>
                  <a:pt x="1873587" y="1832472"/>
                  <a:pt x="1884604" y="1839817"/>
                </a:cubicBezTo>
                <a:cubicBezTo>
                  <a:pt x="1891949" y="1850834"/>
                  <a:pt x="1897841" y="1862971"/>
                  <a:pt x="1906638" y="1872867"/>
                </a:cubicBezTo>
                <a:cubicBezTo>
                  <a:pt x="1927340" y="1896156"/>
                  <a:pt x="1972739" y="1938968"/>
                  <a:pt x="1972739" y="1938968"/>
                </a:cubicBezTo>
                <a:cubicBezTo>
                  <a:pt x="1981432" y="1965048"/>
                  <a:pt x="1994773" y="2000515"/>
                  <a:pt x="1994773" y="2027103"/>
                </a:cubicBezTo>
                <a:cubicBezTo>
                  <a:pt x="1994773" y="2045828"/>
                  <a:pt x="1988298" y="2064022"/>
                  <a:pt x="1983756" y="2082188"/>
                </a:cubicBezTo>
                <a:cubicBezTo>
                  <a:pt x="1975443" y="2115440"/>
                  <a:pt x="1953918" y="2162403"/>
                  <a:pt x="1928671" y="2181339"/>
                </a:cubicBezTo>
                <a:cubicBezTo>
                  <a:pt x="1863419" y="2230279"/>
                  <a:pt x="1894789" y="2199112"/>
                  <a:pt x="1840537" y="2280491"/>
                </a:cubicBezTo>
                <a:cubicBezTo>
                  <a:pt x="1833192" y="2291508"/>
                  <a:pt x="1822690" y="2300981"/>
                  <a:pt x="1818503" y="2313542"/>
                </a:cubicBezTo>
                <a:cubicBezTo>
                  <a:pt x="1799111" y="2371715"/>
                  <a:pt x="1813928" y="2336929"/>
                  <a:pt x="1763418" y="2412694"/>
                </a:cubicBezTo>
                <a:cubicBezTo>
                  <a:pt x="1756074" y="2423711"/>
                  <a:pt x="1745572" y="2433183"/>
                  <a:pt x="1741385" y="2445744"/>
                </a:cubicBezTo>
                <a:cubicBezTo>
                  <a:pt x="1737713" y="2456761"/>
                  <a:pt x="1733558" y="2467629"/>
                  <a:pt x="1730368" y="2478795"/>
                </a:cubicBezTo>
                <a:cubicBezTo>
                  <a:pt x="1726208" y="2493354"/>
                  <a:pt x="1725315" y="2508945"/>
                  <a:pt x="1719351" y="2522862"/>
                </a:cubicBezTo>
                <a:cubicBezTo>
                  <a:pt x="1714135" y="2535032"/>
                  <a:pt x="1704662" y="2544896"/>
                  <a:pt x="1697317" y="2555913"/>
                </a:cubicBezTo>
                <a:cubicBezTo>
                  <a:pt x="1693645" y="2570602"/>
                  <a:pt x="1690651" y="2585477"/>
                  <a:pt x="1686300" y="2599980"/>
                </a:cubicBezTo>
                <a:cubicBezTo>
                  <a:pt x="1679626" y="2622226"/>
                  <a:pt x="1671611" y="2644048"/>
                  <a:pt x="1664267" y="2666082"/>
                </a:cubicBezTo>
                <a:cubicBezTo>
                  <a:pt x="1660595" y="2677099"/>
                  <a:pt x="1656066" y="2687866"/>
                  <a:pt x="1653250" y="2699132"/>
                </a:cubicBezTo>
                <a:cubicBezTo>
                  <a:pt x="1639417" y="2754466"/>
                  <a:pt x="1647021" y="2728836"/>
                  <a:pt x="1631216" y="2776250"/>
                </a:cubicBezTo>
                <a:cubicBezTo>
                  <a:pt x="1623871" y="2820318"/>
                  <a:pt x="1623310" y="2866070"/>
                  <a:pt x="1609182" y="2908453"/>
                </a:cubicBezTo>
                <a:cubicBezTo>
                  <a:pt x="1605510" y="2919470"/>
                  <a:pt x="1606376" y="2933292"/>
                  <a:pt x="1598165" y="2941503"/>
                </a:cubicBezTo>
                <a:cubicBezTo>
                  <a:pt x="1579440" y="2960228"/>
                  <a:pt x="1554098" y="2970882"/>
                  <a:pt x="1532064" y="2985571"/>
                </a:cubicBezTo>
                <a:lnTo>
                  <a:pt x="1465963" y="3029638"/>
                </a:lnTo>
                <a:cubicBezTo>
                  <a:pt x="1454946" y="3036983"/>
                  <a:pt x="1445757" y="3048461"/>
                  <a:pt x="1432912" y="3051672"/>
                </a:cubicBezTo>
                <a:cubicBezTo>
                  <a:pt x="1366306" y="3068324"/>
                  <a:pt x="1403220" y="3057898"/>
                  <a:pt x="1322744" y="3084723"/>
                </a:cubicBezTo>
                <a:cubicBezTo>
                  <a:pt x="1311727" y="3088395"/>
                  <a:pt x="1301272" y="3094848"/>
                  <a:pt x="1289693" y="3095739"/>
                </a:cubicBezTo>
                <a:cubicBezTo>
                  <a:pt x="1109677" y="3109587"/>
                  <a:pt x="1194117" y="3101992"/>
                  <a:pt x="1036305" y="3117773"/>
                </a:cubicBezTo>
                <a:cubicBezTo>
                  <a:pt x="998445" y="3125345"/>
                  <a:pt x="973453" y="3129435"/>
                  <a:pt x="937153" y="3139807"/>
                </a:cubicBezTo>
                <a:cubicBezTo>
                  <a:pt x="883006" y="3155278"/>
                  <a:pt x="918864" y="3149577"/>
                  <a:pt x="849018" y="3172858"/>
                </a:cubicBezTo>
                <a:cubicBezTo>
                  <a:pt x="834654" y="3177646"/>
                  <a:pt x="819640" y="3180202"/>
                  <a:pt x="804951" y="3183874"/>
                </a:cubicBezTo>
                <a:cubicBezTo>
                  <a:pt x="782917" y="3198563"/>
                  <a:pt x="753539" y="3205908"/>
                  <a:pt x="738850" y="3227942"/>
                </a:cubicBezTo>
                <a:cubicBezTo>
                  <a:pt x="706631" y="3276269"/>
                  <a:pt x="727408" y="3253048"/>
                  <a:pt x="672749" y="3294043"/>
                </a:cubicBezTo>
                <a:cubicBezTo>
                  <a:pt x="654391" y="3349116"/>
                  <a:pt x="671126" y="3310526"/>
                  <a:pt x="628681" y="3371161"/>
                </a:cubicBezTo>
                <a:cubicBezTo>
                  <a:pt x="613495" y="3392855"/>
                  <a:pt x="599303" y="3415228"/>
                  <a:pt x="584614" y="3437262"/>
                </a:cubicBezTo>
                <a:cubicBezTo>
                  <a:pt x="577269" y="3448279"/>
                  <a:pt x="568502" y="3458470"/>
                  <a:pt x="562580" y="3470313"/>
                </a:cubicBezTo>
                <a:cubicBezTo>
                  <a:pt x="555235" y="3485002"/>
                  <a:pt x="548995" y="3500297"/>
                  <a:pt x="540546" y="3514380"/>
                </a:cubicBezTo>
                <a:cubicBezTo>
                  <a:pt x="526921" y="3537088"/>
                  <a:pt x="504853" y="3555360"/>
                  <a:pt x="496479" y="3580482"/>
                </a:cubicBezTo>
                <a:cubicBezTo>
                  <a:pt x="485437" y="3613606"/>
                  <a:pt x="487157" y="3618108"/>
                  <a:pt x="463428" y="3646583"/>
                </a:cubicBezTo>
                <a:cubicBezTo>
                  <a:pt x="453454" y="3658552"/>
                  <a:pt x="440352" y="3667664"/>
                  <a:pt x="430378" y="3679633"/>
                </a:cubicBezTo>
                <a:cubicBezTo>
                  <a:pt x="405976" y="3708915"/>
                  <a:pt x="405903" y="3722465"/>
                  <a:pt x="386310" y="3756752"/>
                </a:cubicBezTo>
                <a:cubicBezTo>
                  <a:pt x="376349" y="3774183"/>
                  <a:pt x="341353" y="3822055"/>
                  <a:pt x="331226" y="3833870"/>
                </a:cubicBezTo>
                <a:cubicBezTo>
                  <a:pt x="321087" y="3845699"/>
                  <a:pt x="307740" y="3854622"/>
                  <a:pt x="298175" y="3866920"/>
                </a:cubicBezTo>
                <a:cubicBezTo>
                  <a:pt x="281917" y="3887823"/>
                  <a:pt x="268797" y="3910987"/>
                  <a:pt x="254108" y="3933021"/>
                </a:cubicBezTo>
                <a:lnTo>
                  <a:pt x="210040" y="3999123"/>
                </a:lnTo>
                <a:cubicBezTo>
                  <a:pt x="202695" y="4010140"/>
                  <a:pt x="199023" y="4024828"/>
                  <a:pt x="188006" y="4032173"/>
                </a:cubicBezTo>
                <a:cubicBezTo>
                  <a:pt x="105943" y="4086883"/>
                  <a:pt x="206738" y="4016564"/>
                  <a:pt x="121905" y="4087258"/>
                </a:cubicBezTo>
                <a:cubicBezTo>
                  <a:pt x="111733" y="4095734"/>
                  <a:pt x="99872" y="4101947"/>
                  <a:pt x="88855" y="4109291"/>
                </a:cubicBezTo>
                <a:lnTo>
                  <a:pt x="44787" y="4175392"/>
                </a:lnTo>
                <a:lnTo>
                  <a:pt x="22753" y="4208443"/>
                </a:lnTo>
                <a:cubicBezTo>
                  <a:pt x="12255" y="4239939"/>
                  <a:pt x="7636" y="4250984"/>
                  <a:pt x="720" y="4285561"/>
                </a:cubicBezTo>
                <a:cubicBezTo>
                  <a:pt x="0" y="4289162"/>
                  <a:pt x="720" y="4292906"/>
                  <a:pt x="720" y="4296578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2842352" y="760164"/>
            <a:ext cx="1266940" cy="2357609"/>
          </a:xfrm>
          <a:custGeom>
            <a:avLst/>
            <a:gdLst>
              <a:gd name="connsiteX0" fmla="*/ 1266940 w 1266940"/>
              <a:gd name="connsiteY0" fmla="*/ 0 h 2357609"/>
              <a:gd name="connsiteX1" fmla="*/ 1255923 w 1266940"/>
              <a:gd name="connsiteY1" fmla="*/ 33050 h 2357609"/>
              <a:gd name="connsiteX2" fmla="*/ 1189821 w 1266940"/>
              <a:gd name="connsiteY2" fmla="*/ 99152 h 2357609"/>
              <a:gd name="connsiteX3" fmla="*/ 1112703 w 1266940"/>
              <a:gd name="connsiteY3" fmla="*/ 143219 h 2357609"/>
              <a:gd name="connsiteX4" fmla="*/ 1079653 w 1266940"/>
              <a:gd name="connsiteY4" fmla="*/ 176270 h 2357609"/>
              <a:gd name="connsiteX5" fmla="*/ 1035585 w 1266940"/>
              <a:gd name="connsiteY5" fmla="*/ 242371 h 2357609"/>
              <a:gd name="connsiteX6" fmla="*/ 1024568 w 1266940"/>
              <a:gd name="connsiteY6" fmla="*/ 297455 h 2357609"/>
              <a:gd name="connsiteX7" fmla="*/ 1002535 w 1266940"/>
              <a:gd name="connsiteY7" fmla="*/ 539826 h 2357609"/>
              <a:gd name="connsiteX8" fmla="*/ 969484 w 1266940"/>
              <a:gd name="connsiteY8" fmla="*/ 672029 h 2357609"/>
              <a:gd name="connsiteX9" fmla="*/ 947450 w 1266940"/>
              <a:gd name="connsiteY9" fmla="*/ 705079 h 2357609"/>
              <a:gd name="connsiteX10" fmla="*/ 936434 w 1266940"/>
              <a:gd name="connsiteY10" fmla="*/ 738130 h 2357609"/>
              <a:gd name="connsiteX11" fmla="*/ 903383 w 1266940"/>
              <a:gd name="connsiteY11" fmla="*/ 771181 h 2357609"/>
              <a:gd name="connsiteX12" fmla="*/ 881349 w 1266940"/>
              <a:gd name="connsiteY12" fmla="*/ 804231 h 2357609"/>
              <a:gd name="connsiteX13" fmla="*/ 837282 w 1266940"/>
              <a:gd name="connsiteY13" fmla="*/ 881349 h 2357609"/>
              <a:gd name="connsiteX14" fmla="*/ 826265 w 1266940"/>
              <a:gd name="connsiteY14" fmla="*/ 914400 h 2357609"/>
              <a:gd name="connsiteX15" fmla="*/ 782197 w 1266940"/>
              <a:gd name="connsiteY15" fmla="*/ 1024569 h 2357609"/>
              <a:gd name="connsiteX16" fmla="*/ 771181 w 1266940"/>
              <a:gd name="connsiteY16" fmla="*/ 1079653 h 2357609"/>
              <a:gd name="connsiteX17" fmla="*/ 749147 w 1266940"/>
              <a:gd name="connsiteY17" fmla="*/ 1145754 h 2357609"/>
              <a:gd name="connsiteX18" fmla="*/ 738130 w 1266940"/>
              <a:gd name="connsiteY18" fmla="*/ 1178805 h 2357609"/>
              <a:gd name="connsiteX19" fmla="*/ 727113 w 1266940"/>
              <a:gd name="connsiteY19" fmla="*/ 1233889 h 2357609"/>
              <a:gd name="connsiteX20" fmla="*/ 716096 w 1266940"/>
              <a:gd name="connsiteY20" fmla="*/ 1299990 h 2357609"/>
              <a:gd name="connsiteX21" fmla="*/ 705079 w 1266940"/>
              <a:gd name="connsiteY21" fmla="*/ 1333041 h 2357609"/>
              <a:gd name="connsiteX22" fmla="*/ 694062 w 1266940"/>
              <a:gd name="connsiteY22" fmla="*/ 1388125 h 2357609"/>
              <a:gd name="connsiteX23" fmla="*/ 672029 w 1266940"/>
              <a:gd name="connsiteY23" fmla="*/ 1454226 h 2357609"/>
              <a:gd name="connsiteX24" fmla="*/ 638978 w 1266940"/>
              <a:gd name="connsiteY24" fmla="*/ 1564395 h 2357609"/>
              <a:gd name="connsiteX25" fmla="*/ 616944 w 1266940"/>
              <a:gd name="connsiteY25" fmla="*/ 1630496 h 2357609"/>
              <a:gd name="connsiteX26" fmla="*/ 605928 w 1266940"/>
              <a:gd name="connsiteY26" fmla="*/ 1663547 h 2357609"/>
              <a:gd name="connsiteX27" fmla="*/ 583894 w 1266940"/>
              <a:gd name="connsiteY27" fmla="*/ 1696597 h 2357609"/>
              <a:gd name="connsiteX28" fmla="*/ 572877 w 1266940"/>
              <a:gd name="connsiteY28" fmla="*/ 1729648 h 2357609"/>
              <a:gd name="connsiteX29" fmla="*/ 517793 w 1266940"/>
              <a:gd name="connsiteY29" fmla="*/ 1806766 h 2357609"/>
              <a:gd name="connsiteX30" fmla="*/ 484742 w 1266940"/>
              <a:gd name="connsiteY30" fmla="*/ 1828800 h 2357609"/>
              <a:gd name="connsiteX31" fmla="*/ 462708 w 1266940"/>
              <a:gd name="connsiteY31" fmla="*/ 1861850 h 2357609"/>
              <a:gd name="connsiteX32" fmla="*/ 396607 w 1266940"/>
              <a:gd name="connsiteY32" fmla="*/ 1905918 h 2357609"/>
              <a:gd name="connsiteX33" fmla="*/ 363556 w 1266940"/>
              <a:gd name="connsiteY33" fmla="*/ 1927952 h 2357609"/>
              <a:gd name="connsiteX34" fmla="*/ 319489 w 1266940"/>
              <a:gd name="connsiteY34" fmla="*/ 1949985 h 2357609"/>
              <a:gd name="connsiteX35" fmla="*/ 286438 w 1266940"/>
              <a:gd name="connsiteY35" fmla="*/ 1972019 h 2357609"/>
              <a:gd name="connsiteX36" fmla="*/ 220337 w 1266940"/>
              <a:gd name="connsiteY36" fmla="*/ 1994053 h 2357609"/>
              <a:gd name="connsiteX37" fmla="*/ 154236 w 1266940"/>
              <a:gd name="connsiteY37" fmla="*/ 2060154 h 2357609"/>
              <a:gd name="connsiteX38" fmla="*/ 121185 w 1266940"/>
              <a:gd name="connsiteY38" fmla="*/ 2093205 h 2357609"/>
              <a:gd name="connsiteX39" fmla="*/ 88135 w 1266940"/>
              <a:gd name="connsiteY39" fmla="*/ 2115238 h 2357609"/>
              <a:gd name="connsiteX40" fmla="*/ 66101 w 1266940"/>
              <a:gd name="connsiteY40" fmla="*/ 2148289 h 2357609"/>
              <a:gd name="connsiteX41" fmla="*/ 44067 w 1266940"/>
              <a:gd name="connsiteY41" fmla="*/ 2258458 h 2357609"/>
              <a:gd name="connsiteX42" fmla="*/ 22034 w 1266940"/>
              <a:gd name="connsiteY42" fmla="*/ 2324559 h 2357609"/>
              <a:gd name="connsiteX43" fmla="*/ 0 w 1266940"/>
              <a:gd name="connsiteY43" fmla="*/ 2357609 h 235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66940" h="2357609">
                <a:moveTo>
                  <a:pt x="1266940" y="0"/>
                </a:moveTo>
                <a:cubicBezTo>
                  <a:pt x="1263268" y="11017"/>
                  <a:pt x="1263053" y="23884"/>
                  <a:pt x="1255923" y="33050"/>
                </a:cubicBezTo>
                <a:cubicBezTo>
                  <a:pt x="1236792" y="57647"/>
                  <a:pt x="1217692" y="85217"/>
                  <a:pt x="1189821" y="99152"/>
                </a:cubicBezTo>
                <a:cubicBezTo>
                  <a:pt x="1162882" y="112621"/>
                  <a:pt x="1136061" y="123754"/>
                  <a:pt x="1112703" y="143219"/>
                </a:cubicBezTo>
                <a:cubicBezTo>
                  <a:pt x="1100734" y="153193"/>
                  <a:pt x="1089218" y="163972"/>
                  <a:pt x="1079653" y="176270"/>
                </a:cubicBezTo>
                <a:cubicBezTo>
                  <a:pt x="1063395" y="197173"/>
                  <a:pt x="1035585" y="242371"/>
                  <a:pt x="1035585" y="242371"/>
                </a:cubicBezTo>
                <a:cubicBezTo>
                  <a:pt x="1031913" y="260732"/>
                  <a:pt x="1026123" y="278795"/>
                  <a:pt x="1024568" y="297455"/>
                </a:cubicBezTo>
                <a:cubicBezTo>
                  <a:pt x="1003898" y="545503"/>
                  <a:pt x="1037151" y="435982"/>
                  <a:pt x="1002535" y="539826"/>
                </a:cubicBezTo>
                <a:cubicBezTo>
                  <a:pt x="997028" y="572866"/>
                  <a:pt x="988883" y="642932"/>
                  <a:pt x="969484" y="672029"/>
                </a:cubicBezTo>
                <a:lnTo>
                  <a:pt x="947450" y="705079"/>
                </a:lnTo>
                <a:cubicBezTo>
                  <a:pt x="943778" y="716096"/>
                  <a:pt x="942876" y="728467"/>
                  <a:pt x="936434" y="738130"/>
                </a:cubicBezTo>
                <a:cubicBezTo>
                  <a:pt x="927792" y="751094"/>
                  <a:pt x="913357" y="759212"/>
                  <a:pt x="903383" y="771181"/>
                </a:cubicBezTo>
                <a:cubicBezTo>
                  <a:pt x="894907" y="781353"/>
                  <a:pt x="888694" y="793214"/>
                  <a:pt x="881349" y="804231"/>
                </a:cubicBezTo>
                <a:cubicBezTo>
                  <a:pt x="858048" y="897435"/>
                  <a:pt x="889790" y="802586"/>
                  <a:pt x="837282" y="881349"/>
                </a:cubicBezTo>
                <a:cubicBezTo>
                  <a:pt x="830840" y="891012"/>
                  <a:pt x="830840" y="903726"/>
                  <a:pt x="826265" y="914400"/>
                </a:cubicBezTo>
                <a:cubicBezTo>
                  <a:pt x="804231" y="965811"/>
                  <a:pt x="794734" y="961880"/>
                  <a:pt x="782197" y="1024569"/>
                </a:cubicBezTo>
                <a:cubicBezTo>
                  <a:pt x="778525" y="1042930"/>
                  <a:pt x="776108" y="1061588"/>
                  <a:pt x="771181" y="1079653"/>
                </a:cubicBezTo>
                <a:cubicBezTo>
                  <a:pt x="765070" y="1102060"/>
                  <a:pt x="756492" y="1123720"/>
                  <a:pt x="749147" y="1145754"/>
                </a:cubicBezTo>
                <a:cubicBezTo>
                  <a:pt x="745475" y="1156771"/>
                  <a:pt x="740408" y="1167418"/>
                  <a:pt x="738130" y="1178805"/>
                </a:cubicBezTo>
                <a:cubicBezTo>
                  <a:pt x="734458" y="1197166"/>
                  <a:pt x="730463" y="1215466"/>
                  <a:pt x="727113" y="1233889"/>
                </a:cubicBezTo>
                <a:cubicBezTo>
                  <a:pt x="723117" y="1255866"/>
                  <a:pt x="720942" y="1278184"/>
                  <a:pt x="716096" y="1299990"/>
                </a:cubicBezTo>
                <a:cubicBezTo>
                  <a:pt x="713577" y="1311326"/>
                  <a:pt x="707896" y="1321775"/>
                  <a:pt x="705079" y="1333041"/>
                </a:cubicBezTo>
                <a:cubicBezTo>
                  <a:pt x="700537" y="1351207"/>
                  <a:pt x="698989" y="1370060"/>
                  <a:pt x="694062" y="1388125"/>
                </a:cubicBezTo>
                <a:cubicBezTo>
                  <a:pt x="687951" y="1410532"/>
                  <a:pt x="677662" y="1431694"/>
                  <a:pt x="672029" y="1454226"/>
                </a:cubicBezTo>
                <a:cubicBezTo>
                  <a:pt x="655379" y="1520827"/>
                  <a:pt x="665801" y="1483928"/>
                  <a:pt x="638978" y="1564395"/>
                </a:cubicBezTo>
                <a:lnTo>
                  <a:pt x="616944" y="1630496"/>
                </a:lnTo>
                <a:cubicBezTo>
                  <a:pt x="613272" y="1641513"/>
                  <a:pt x="612370" y="1653885"/>
                  <a:pt x="605928" y="1663547"/>
                </a:cubicBezTo>
                <a:lnTo>
                  <a:pt x="583894" y="1696597"/>
                </a:lnTo>
                <a:cubicBezTo>
                  <a:pt x="580222" y="1707614"/>
                  <a:pt x="578070" y="1719261"/>
                  <a:pt x="572877" y="1729648"/>
                </a:cubicBezTo>
                <a:cubicBezTo>
                  <a:pt x="566622" y="1742158"/>
                  <a:pt x="522783" y="1801776"/>
                  <a:pt x="517793" y="1806766"/>
                </a:cubicBezTo>
                <a:cubicBezTo>
                  <a:pt x="508430" y="1816129"/>
                  <a:pt x="495759" y="1821455"/>
                  <a:pt x="484742" y="1828800"/>
                </a:cubicBezTo>
                <a:cubicBezTo>
                  <a:pt x="477397" y="1839817"/>
                  <a:pt x="472673" y="1853131"/>
                  <a:pt x="462708" y="1861850"/>
                </a:cubicBezTo>
                <a:cubicBezTo>
                  <a:pt x="442779" y="1879288"/>
                  <a:pt x="418641" y="1891229"/>
                  <a:pt x="396607" y="1905918"/>
                </a:cubicBezTo>
                <a:cubicBezTo>
                  <a:pt x="385590" y="1913263"/>
                  <a:pt x="375399" y="1922031"/>
                  <a:pt x="363556" y="1927952"/>
                </a:cubicBezTo>
                <a:cubicBezTo>
                  <a:pt x="348867" y="1935296"/>
                  <a:pt x="333748" y="1941837"/>
                  <a:pt x="319489" y="1949985"/>
                </a:cubicBezTo>
                <a:cubicBezTo>
                  <a:pt x="307993" y="1956554"/>
                  <a:pt x="298538" y="1966641"/>
                  <a:pt x="286438" y="1972019"/>
                </a:cubicBezTo>
                <a:cubicBezTo>
                  <a:pt x="265214" y="1981452"/>
                  <a:pt x="220337" y="1994053"/>
                  <a:pt x="220337" y="1994053"/>
                </a:cubicBezTo>
                <a:lnTo>
                  <a:pt x="154236" y="2060154"/>
                </a:lnTo>
                <a:cubicBezTo>
                  <a:pt x="143219" y="2071171"/>
                  <a:pt x="134149" y="2084563"/>
                  <a:pt x="121185" y="2093205"/>
                </a:cubicBezTo>
                <a:lnTo>
                  <a:pt x="88135" y="2115238"/>
                </a:lnTo>
                <a:cubicBezTo>
                  <a:pt x="80790" y="2126255"/>
                  <a:pt x="72022" y="2136446"/>
                  <a:pt x="66101" y="2148289"/>
                </a:cubicBezTo>
                <a:cubicBezTo>
                  <a:pt x="48643" y="2183204"/>
                  <a:pt x="52767" y="2220759"/>
                  <a:pt x="44067" y="2258458"/>
                </a:cubicBezTo>
                <a:cubicBezTo>
                  <a:pt x="38845" y="2281089"/>
                  <a:pt x="34917" y="2305234"/>
                  <a:pt x="22034" y="2324559"/>
                </a:cubicBezTo>
                <a:lnTo>
                  <a:pt x="0" y="23576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676400" y="2667000"/>
            <a:ext cx="806679" cy="472619"/>
          </a:xfrm>
          <a:prstGeom prst="rect">
            <a:avLst/>
          </a:prstGeom>
        </p:spPr>
      </p:pic>
      <p:pic>
        <p:nvPicPr>
          <p:cNvPr id="54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886200" y="2590800"/>
            <a:ext cx="806679" cy="472619"/>
          </a:xfrm>
          <a:prstGeom prst="rect">
            <a:avLst/>
          </a:prstGeom>
        </p:spPr>
      </p:pic>
      <p:pic>
        <p:nvPicPr>
          <p:cNvPr id="55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828800" y="2819400"/>
            <a:ext cx="806679" cy="472619"/>
          </a:xfrm>
          <a:prstGeom prst="rect">
            <a:avLst/>
          </a:prstGeom>
        </p:spPr>
      </p:pic>
      <p:pic>
        <p:nvPicPr>
          <p:cNvPr id="56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24400" y="2514600"/>
            <a:ext cx="806679" cy="472619"/>
          </a:xfrm>
          <a:prstGeom prst="rect">
            <a:avLst/>
          </a:prstGeom>
        </p:spPr>
      </p:pic>
      <p:pic>
        <p:nvPicPr>
          <p:cNvPr id="57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943600" y="2133600"/>
            <a:ext cx="806679" cy="472619"/>
          </a:xfrm>
          <a:prstGeom prst="rect">
            <a:avLst/>
          </a:prstGeom>
        </p:spPr>
      </p:pic>
      <p:pic>
        <p:nvPicPr>
          <p:cNvPr id="58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010400" y="2743200"/>
            <a:ext cx="806679" cy="472619"/>
          </a:xfrm>
          <a:prstGeom prst="rect">
            <a:avLst/>
          </a:prstGeom>
        </p:spPr>
      </p:pic>
      <p:pic>
        <p:nvPicPr>
          <p:cNvPr id="59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705600" y="5633421"/>
            <a:ext cx="1219200" cy="714308"/>
          </a:xfrm>
          <a:prstGeom prst="rect">
            <a:avLst/>
          </a:prstGeom>
          <a:noFill/>
        </p:spPr>
      </p:pic>
      <p:pic>
        <p:nvPicPr>
          <p:cNvPr id="60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324600" y="4267200"/>
            <a:ext cx="685800" cy="401798"/>
          </a:xfrm>
          <a:prstGeom prst="rect">
            <a:avLst/>
          </a:prstGeom>
          <a:noFill/>
        </p:spPr>
      </p:pic>
      <p:pic>
        <p:nvPicPr>
          <p:cNvPr id="61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867400" y="4648200"/>
            <a:ext cx="685800" cy="401798"/>
          </a:xfrm>
          <a:prstGeom prst="rect">
            <a:avLst/>
          </a:prstGeom>
          <a:noFill/>
        </p:spPr>
      </p:pic>
      <p:pic>
        <p:nvPicPr>
          <p:cNvPr id="62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667000" y="4267200"/>
            <a:ext cx="685800" cy="401798"/>
          </a:xfrm>
          <a:prstGeom prst="rect">
            <a:avLst/>
          </a:prstGeom>
          <a:noFill/>
        </p:spPr>
      </p:pic>
      <p:pic>
        <p:nvPicPr>
          <p:cNvPr id="63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00400" y="5105400"/>
            <a:ext cx="685800" cy="401798"/>
          </a:xfrm>
          <a:prstGeom prst="rect">
            <a:avLst/>
          </a:prstGeom>
          <a:noFill/>
        </p:spPr>
      </p:pic>
      <p:pic>
        <p:nvPicPr>
          <p:cNvPr id="64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962400" y="5715000"/>
            <a:ext cx="685800" cy="401798"/>
          </a:xfrm>
          <a:prstGeom prst="rect">
            <a:avLst/>
          </a:prstGeom>
          <a:noFill/>
        </p:spPr>
      </p:pic>
      <p:pic>
        <p:nvPicPr>
          <p:cNvPr id="65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315200" y="4642821"/>
            <a:ext cx="1219200" cy="714308"/>
          </a:xfrm>
          <a:prstGeom prst="rect">
            <a:avLst/>
          </a:prstGeom>
          <a:noFill/>
        </p:spPr>
      </p:pic>
      <p:pic>
        <p:nvPicPr>
          <p:cNvPr id="66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543800" y="3728421"/>
            <a:ext cx="1219200" cy="714308"/>
          </a:xfrm>
          <a:prstGeom prst="rect">
            <a:avLst/>
          </a:prstGeom>
          <a:noFill/>
        </p:spPr>
      </p:pic>
      <p:sp>
        <p:nvSpPr>
          <p:cNvPr id="67" name="Freeform 66"/>
          <p:cNvSpPr/>
          <p:nvPr/>
        </p:nvSpPr>
        <p:spPr>
          <a:xfrm>
            <a:off x="6404834" y="1432193"/>
            <a:ext cx="2463744" cy="2479777"/>
          </a:xfrm>
          <a:custGeom>
            <a:avLst/>
            <a:gdLst>
              <a:gd name="connsiteX0" fmla="*/ 1395108 w 2463744"/>
              <a:gd name="connsiteY0" fmla="*/ 0 h 2479777"/>
              <a:gd name="connsiteX1" fmla="*/ 1417142 w 2463744"/>
              <a:gd name="connsiteY1" fmla="*/ 132202 h 2479777"/>
              <a:gd name="connsiteX2" fmla="*/ 1428159 w 2463744"/>
              <a:gd name="connsiteY2" fmla="*/ 165253 h 2479777"/>
              <a:gd name="connsiteX3" fmla="*/ 1483243 w 2463744"/>
              <a:gd name="connsiteY3" fmla="*/ 231354 h 2479777"/>
              <a:gd name="connsiteX4" fmla="*/ 1549344 w 2463744"/>
              <a:gd name="connsiteY4" fmla="*/ 275421 h 2479777"/>
              <a:gd name="connsiteX5" fmla="*/ 1615446 w 2463744"/>
              <a:gd name="connsiteY5" fmla="*/ 297455 h 2479777"/>
              <a:gd name="connsiteX6" fmla="*/ 1659513 w 2463744"/>
              <a:gd name="connsiteY6" fmla="*/ 308472 h 2479777"/>
              <a:gd name="connsiteX7" fmla="*/ 1725614 w 2463744"/>
              <a:gd name="connsiteY7" fmla="*/ 330506 h 2479777"/>
              <a:gd name="connsiteX8" fmla="*/ 1758665 w 2463744"/>
              <a:gd name="connsiteY8" fmla="*/ 341523 h 2479777"/>
              <a:gd name="connsiteX9" fmla="*/ 1835783 w 2463744"/>
              <a:gd name="connsiteY9" fmla="*/ 385590 h 2479777"/>
              <a:gd name="connsiteX10" fmla="*/ 1879850 w 2463744"/>
              <a:gd name="connsiteY10" fmla="*/ 407624 h 2479777"/>
              <a:gd name="connsiteX11" fmla="*/ 1912901 w 2463744"/>
              <a:gd name="connsiteY11" fmla="*/ 418641 h 2479777"/>
              <a:gd name="connsiteX12" fmla="*/ 1990019 w 2463744"/>
              <a:gd name="connsiteY12" fmla="*/ 451691 h 2479777"/>
              <a:gd name="connsiteX13" fmla="*/ 2023070 w 2463744"/>
              <a:gd name="connsiteY13" fmla="*/ 484742 h 2479777"/>
              <a:gd name="connsiteX14" fmla="*/ 2067137 w 2463744"/>
              <a:gd name="connsiteY14" fmla="*/ 495759 h 2479777"/>
              <a:gd name="connsiteX15" fmla="*/ 2100188 w 2463744"/>
              <a:gd name="connsiteY15" fmla="*/ 506776 h 2479777"/>
              <a:gd name="connsiteX16" fmla="*/ 2155272 w 2463744"/>
              <a:gd name="connsiteY16" fmla="*/ 517793 h 2479777"/>
              <a:gd name="connsiteX17" fmla="*/ 2188323 w 2463744"/>
              <a:gd name="connsiteY17" fmla="*/ 528809 h 2479777"/>
              <a:gd name="connsiteX18" fmla="*/ 2243407 w 2463744"/>
              <a:gd name="connsiteY18" fmla="*/ 539826 h 2479777"/>
              <a:gd name="connsiteX19" fmla="*/ 2309508 w 2463744"/>
              <a:gd name="connsiteY19" fmla="*/ 594911 h 2479777"/>
              <a:gd name="connsiteX20" fmla="*/ 2342559 w 2463744"/>
              <a:gd name="connsiteY20" fmla="*/ 616944 h 2479777"/>
              <a:gd name="connsiteX21" fmla="*/ 2364593 w 2463744"/>
              <a:gd name="connsiteY21" fmla="*/ 649995 h 2479777"/>
              <a:gd name="connsiteX22" fmla="*/ 2408660 w 2463744"/>
              <a:gd name="connsiteY22" fmla="*/ 683046 h 2479777"/>
              <a:gd name="connsiteX23" fmla="*/ 2430694 w 2463744"/>
              <a:gd name="connsiteY23" fmla="*/ 749147 h 2479777"/>
              <a:gd name="connsiteX24" fmla="*/ 2452727 w 2463744"/>
              <a:gd name="connsiteY24" fmla="*/ 815248 h 2479777"/>
              <a:gd name="connsiteX25" fmla="*/ 2463744 w 2463744"/>
              <a:gd name="connsiteY25" fmla="*/ 848299 h 2479777"/>
              <a:gd name="connsiteX26" fmla="*/ 2441711 w 2463744"/>
              <a:gd name="connsiteY26" fmla="*/ 1035585 h 2479777"/>
              <a:gd name="connsiteX27" fmla="*/ 2408660 w 2463744"/>
              <a:gd name="connsiteY27" fmla="*/ 1101687 h 2479777"/>
              <a:gd name="connsiteX28" fmla="*/ 2342559 w 2463744"/>
              <a:gd name="connsiteY28" fmla="*/ 1145754 h 2479777"/>
              <a:gd name="connsiteX29" fmla="*/ 2276458 w 2463744"/>
              <a:gd name="connsiteY29" fmla="*/ 1189821 h 2479777"/>
              <a:gd name="connsiteX30" fmla="*/ 2221373 w 2463744"/>
              <a:gd name="connsiteY30" fmla="*/ 1244906 h 2479777"/>
              <a:gd name="connsiteX31" fmla="*/ 2188323 w 2463744"/>
              <a:gd name="connsiteY31" fmla="*/ 1255923 h 2479777"/>
              <a:gd name="connsiteX32" fmla="*/ 2122221 w 2463744"/>
              <a:gd name="connsiteY32" fmla="*/ 1299990 h 2479777"/>
              <a:gd name="connsiteX33" fmla="*/ 2056120 w 2463744"/>
              <a:gd name="connsiteY33" fmla="*/ 1333041 h 2479777"/>
              <a:gd name="connsiteX34" fmla="*/ 1990019 w 2463744"/>
              <a:gd name="connsiteY34" fmla="*/ 1355074 h 2479777"/>
              <a:gd name="connsiteX35" fmla="*/ 1890867 w 2463744"/>
              <a:gd name="connsiteY35" fmla="*/ 1388125 h 2479777"/>
              <a:gd name="connsiteX36" fmla="*/ 1857817 w 2463744"/>
              <a:gd name="connsiteY36" fmla="*/ 1399142 h 2479777"/>
              <a:gd name="connsiteX37" fmla="*/ 1824766 w 2463744"/>
              <a:gd name="connsiteY37" fmla="*/ 1432193 h 2479777"/>
              <a:gd name="connsiteX38" fmla="*/ 1758665 w 2463744"/>
              <a:gd name="connsiteY38" fmla="*/ 1476260 h 2479777"/>
              <a:gd name="connsiteX39" fmla="*/ 1736631 w 2463744"/>
              <a:gd name="connsiteY39" fmla="*/ 1542361 h 2479777"/>
              <a:gd name="connsiteX40" fmla="*/ 1725614 w 2463744"/>
              <a:gd name="connsiteY40" fmla="*/ 1575412 h 2479777"/>
              <a:gd name="connsiteX41" fmla="*/ 1703580 w 2463744"/>
              <a:gd name="connsiteY41" fmla="*/ 1652530 h 2479777"/>
              <a:gd name="connsiteX42" fmla="*/ 1692564 w 2463744"/>
              <a:gd name="connsiteY42" fmla="*/ 1696597 h 2479777"/>
              <a:gd name="connsiteX43" fmla="*/ 1681547 w 2463744"/>
              <a:gd name="connsiteY43" fmla="*/ 1729648 h 2479777"/>
              <a:gd name="connsiteX44" fmla="*/ 1648496 w 2463744"/>
              <a:gd name="connsiteY44" fmla="*/ 1850834 h 2479777"/>
              <a:gd name="connsiteX45" fmla="*/ 1593412 w 2463744"/>
              <a:gd name="connsiteY45" fmla="*/ 1916935 h 2479777"/>
              <a:gd name="connsiteX46" fmla="*/ 1538327 w 2463744"/>
              <a:gd name="connsiteY46" fmla="*/ 1983036 h 2479777"/>
              <a:gd name="connsiteX47" fmla="*/ 1472226 w 2463744"/>
              <a:gd name="connsiteY47" fmla="*/ 2027103 h 2479777"/>
              <a:gd name="connsiteX48" fmla="*/ 1439176 w 2463744"/>
              <a:gd name="connsiteY48" fmla="*/ 2049137 h 2479777"/>
              <a:gd name="connsiteX49" fmla="*/ 1406125 w 2463744"/>
              <a:gd name="connsiteY49" fmla="*/ 2060154 h 2479777"/>
              <a:gd name="connsiteX50" fmla="*/ 1340024 w 2463744"/>
              <a:gd name="connsiteY50" fmla="*/ 2104221 h 2479777"/>
              <a:gd name="connsiteX51" fmla="*/ 1262906 w 2463744"/>
              <a:gd name="connsiteY51" fmla="*/ 2126255 h 2479777"/>
              <a:gd name="connsiteX52" fmla="*/ 1218838 w 2463744"/>
              <a:gd name="connsiteY52" fmla="*/ 2148289 h 2479777"/>
              <a:gd name="connsiteX53" fmla="*/ 1097653 w 2463744"/>
              <a:gd name="connsiteY53" fmla="*/ 2170323 h 2479777"/>
              <a:gd name="connsiteX54" fmla="*/ 987484 w 2463744"/>
              <a:gd name="connsiteY54" fmla="*/ 2203373 h 2479777"/>
              <a:gd name="connsiteX55" fmla="*/ 943417 w 2463744"/>
              <a:gd name="connsiteY55" fmla="*/ 2225407 h 2479777"/>
              <a:gd name="connsiteX56" fmla="*/ 910366 w 2463744"/>
              <a:gd name="connsiteY56" fmla="*/ 2258458 h 2479777"/>
              <a:gd name="connsiteX57" fmla="*/ 844265 w 2463744"/>
              <a:gd name="connsiteY57" fmla="*/ 2280491 h 2479777"/>
              <a:gd name="connsiteX58" fmla="*/ 811214 w 2463744"/>
              <a:gd name="connsiteY58" fmla="*/ 2302525 h 2479777"/>
              <a:gd name="connsiteX59" fmla="*/ 634944 w 2463744"/>
              <a:gd name="connsiteY59" fmla="*/ 2291508 h 2479777"/>
              <a:gd name="connsiteX60" fmla="*/ 568843 w 2463744"/>
              <a:gd name="connsiteY60" fmla="*/ 2269474 h 2479777"/>
              <a:gd name="connsiteX61" fmla="*/ 535793 w 2463744"/>
              <a:gd name="connsiteY61" fmla="*/ 2258458 h 2479777"/>
              <a:gd name="connsiteX62" fmla="*/ 414607 w 2463744"/>
              <a:gd name="connsiteY62" fmla="*/ 2236424 h 2479777"/>
              <a:gd name="connsiteX63" fmla="*/ 260371 w 2463744"/>
              <a:gd name="connsiteY63" fmla="*/ 2247441 h 2479777"/>
              <a:gd name="connsiteX64" fmla="*/ 227320 w 2463744"/>
              <a:gd name="connsiteY64" fmla="*/ 2258458 h 2479777"/>
              <a:gd name="connsiteX65" fmla="*/ 161219 w 2463744"/>
              <a:gd name="connsiteY65" fmla="*/ 2324559 h 2479777"/>
              <a:gd name="connsiteX66" fmla="*/ 128168 w 2463744"/>
              <a:gd name="connsiteY66" fmla="*/ 2346593 h 2479777"/>
              <a:gd name="connsiteX67" fmla="*/ 51050 w 2463744"/>
              <a:gd name="connsiteY67" fmla="*/ 2445744 h 2479777"/>
              <a:gd name="connsiteX68" fmla="*/ 6983 w 2463744"/>
              <a:gd name="connsiteY68" fmla="*/ 2478795 h 24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463744" h="2479777">
                <a:moveTo>
                  <a:pt x="1395108" y="0"/>
                </a:moveTo>
                <a:cubicBezTo>
                  <a:pt x="1401327" y="43530"/>
                  <a:pt x="1406402" y="89243"/>
                  <a:pt x="1417142" y="132202"/>
                </a:cubicBezTo>
                <a:cubicBezTo>
                  <a:pt x="1419959" y="143468"/>
                  <a:pt x="1422965" y="154866"/>
                  <a:pt x="1428159" y="165253"/>
                </a:cubicBezTo>
                <a:cubicBezTo>
                  <a:pt x="1439731" y="188397"/>
                  <a:pt x="1463311" y="215851"/>
                  <a:pt x="1483243" y="231354"/>
                </a:cubicBezTo>
                <a:cubicBezTo>
                  <a:pt x="1504146" y="247612"/>
                  <a:pt x="1524222" y="267047"/>
                  <a:pt x="1549344" y="275421"/>
                </a:cubicBezTo>
                <a:cubicBezTo>
                  <a:pt x="1571378" y="282766"/>
                  <a:pt x="1592914" y="291822"/>
                  <a:pt x="1615446" y="297455"/>
                </a:cubicBezTo>
                <a:cubicBezTo>
                  <a:pt x="1630135" y="301127"/>
                  <a:pt x="1645010" y="304121"/>
                  <a:pt x="1659513" y="308472"/>
                </a:cubicBezTo>
                <a:cubicBezTo>
                  <a:pt x="1681759" y="315146"/>
                  <a:pt x="1703580" y="323161"/>
                  <a:pt x="1725614" y="330506"/>
                </a:cubicBezTo>
                <a:cubicBezTo>
                  <a:pt x="1736631" y="334178"/>
                  <a:pt x="1748278" y="336330"/>
                  <a:pt x="1758665" y="341523"/>
                </a:cubicBezTo>
                <a:cubicBezTo>
                  <a:pt x="1891805" y="408091"/>
                  <a:pt x="1726801" y="323314"/>
                  <a:pt x="1835783" y="385590"/>
                </a:cubicBezTo>
                <a:cubicBezTo>
                  <a:pt x="1850042" y="393738"/>
                  <a:pt x="1864755" y="401155"/>
                  <a:pt x="1879850" y="407624"/>
                </a:cubicBezTo>
                <a:cubicBezTo>
                  <a:pt x="1890524" y="412199"/>
                  <a:pt x="1902514" y="413448"/>
                  <a:pt x="1912901" y="418641"/>
                </a:cubicBezTo>
                <a:cubicBezTo>
                  <a:pt x="1988983" y="456681"/>
                  <a:pt x="1898306" y="428762"/>
                  <a:pt x="1990019" y="451691"/>
                </a:cubicBezTo>
                <a:cubicBezTo>
                  <a:pt x="2001036" y="462708"/>
                  <a:pt x="2009542" y="477012"/>
                  <a:pt x="2023070" y="484742"/>
                </a:cubicBezTo>
                <a:cubicBezTo>
                  <a:pt x="2036216" y="492254"/>
                  <a:pt x="2052578" y="491599"/>
                  <a:pt x="2067137" y="495759"/>
                </a:cubicBezTo>
                <a:cubicBezTo>
                  <a:pt x="2078303" y="498949"/>
                  <a:pt x="2088922" y="503959"/>
                  <a:pt x="2100188" y="506776"/>
                </a:cubicBezTo>
                <a:cubicBezTo>
                  <a:pt x="2118354" y="511318"/>
                  <a:pt x="2137106" y="513252"/>
                  <a:pt x="2155272" y="517793"/>
                </a:cubicBezTo>
                <a:cubicBezTo>
                  <a:pt x="2166538" y="520609"/>
                  <a:pt x="2177057" y="525993"/>
                  <a:pt x="2188323" y="528809"/>
                </a:cubicBezTo>
                <a:cubicBezTo>
                  <a:pt x="2206489" y="533350"/>
                  <a:pt x="2225046" y="536154"/>
                  <a:pt x="2243407" y="539826"/>
                </a:cubicBezTo>
                <a:cubicBezTo>
                  <a:pt x="2325473" y="594537"/>
                  <a:pt x="2224674" y="524216"/>
                  <a:pt x="2309508" y="594911"/>
                </a:cubicBezTo>
                <a:cubicBezTo>
                  <a:pt x="2319680" y="603387"/>
                  <a:pt x="2331542" y="609600"/>
                  <a:pt x="2342559" y="616944"/>
                </a:cubicBezTo>
                <a:cubicBezTo>
                  <a:pt x="2349904" y="627961"/>
                  <a:pt x="2355230" y="640632"/>
                  <a:pt x="2364593" y="649995"/>
                </a:cubicBezTo>
                <a:cubicBezTo>
                  <a:pt x="2377576" y="662979"/>
                  <a:pt x="2398475" y="667768"/>
                  <a:pt x="2408660" y="683046"/>
                </a:cubicBezTo>
                <a:cubicBezTo>
                  <a:pt x="2421543" y="702371"/>
                  <a:pt x="2423349" y="727113"/>
                  <a:pt x="2430694" y="749147"/>
                </a:cubicBezTo>
                <a:lnTo>
                  <a:pt x="2452727" y="815248"/>
                </a:lnTo>
                <a:lnTo>
                  <a:pt x="2463744" y="848299"/>
                </a:lnTo>
                <a:cubicBezTo>
                  <a:pt x="2455333" y="957638"/>
                  <a:pt x="2463148" y="960554"/>
                  <a:pt x="2441711" y="1035585"/>
                </a:cubicBezTo>
                <a:cubicBezTo>
                  <a:pt x="2435350" y="1057851"/>
                  <a:pt x="2427053" y="1085593"/>
                  <a:pt x="2408660" y="1101687"/>
                </a:cubicBezTo>
                <a:cubicBezTo>
                  <a:pt x="2388731" y="1119125"/>
                  <a:pt x="2361284" y="1127029"/>
                  <a:pt x="2342559" y="1145754"/>
                </a:cubicBezTo>
                <a:cubicBezTo>
                  <a:pt x="2301297" y="1187016"/>
                  <a:pt x="2324289" y="1173878"/>
                  <a:pt x="2276458" y="1189821"/>
                </a:cubicBezTo>
                <a:cubicBezTo>
                  <a:pt x="2254424" y="1222872"/>
                  <a:pt x="2258097" y="1226544"/>
                  <a:pt x="2221373" y="1244906"/>
                </a:cubicBezTo>
                <a:cubicBezTo>
                  <a:pt x="2210986" y="1250099"/>
                  <a:pt x="2198474" y="1250283"/>
                  <a:pt x="2188323" y="1255923"/>
                </a:cubicBezTo>
                <a:cubicBezTo>
                  <a:pt x="2165174" y="1268783"/>
                  <a:pt x="2147343" y="1291616"/>
                  <a:pt x="2122221" y="1299990"/>
                </a:cubicBezTo>
                <a:cubicBezTo>
                  <a:pt x="2001675" y="1340173"/>
                  <a:pt x="2184274" y="1276084"/>
                  <a:pt x="2056120" y="1333041"/>
                </a:cubicBezTo>
                <a:cubicBezTo>
                  <a:pt x="2034896" y="1342474"/>
                  <a:pt x="2012053" y="1347730"/>
                  <a:pt x="1990019" y="1355074"/>
                </a:cubicBezTo>
                <a:lnTo>
                  <a:pt x="1890867" y="1388125"/>
                </a:lnTo>
                <a:lnTo>
                  <a:pt x="1857817" y="1399142"/>
                </a:lnTo>
                <a:cubicBezTo>
                  <a:pt x="1846800" y="1410159"/>
                  <a:pt x="1837064" y="1422628"/>
                  <a:pt x="1824766" y="1432193"/>
                </a:cubicBezTo>
                <a:cubicBezTo>
                  <a:pt x="1803863" y="1448451"/>
                  <a:pt x="1758665" y="1476260"/>
                  <a:pt x="1758665" y="1476260"/>
                </a:cubicBezTo>
                <a:lnTo>
                  <a:pt x="1736631" y="1542361"/>
                </a:lnTo>
                <a:cubicBezTo>
                  <a:pt x="1732959" y="1553378"/>
                  <a:pt x="1728431" y="1564146"/>
                  <a:pt x="1725614" y="1575412"/>
                </a:cubicBezTo>
                <a:cubicBezTo>
                  <a:pt x="1691160" y="1713223"/>
                  <a:pt x="1735200" y="1541856"/>
                  <a:pt x="1703580" y="1652530"/>
                </a:cubicBezTo>
                <a:cubicBezTo>
                  <a:pt x="1699421" y="1667088"/>
                  <a:pt x="1696723" y="1682039"/>
                  <a:pt x="1692564" y="1696597"/>
                </a:cubicBezTo>
                <a:cubicBezTo>
                  <a:pt x="1689374" y="1707763"/>
                  <a:pt x="1684364" y="1718382"/>
                  <a:pt x="1681547" y="1729648"/>
                </a:cubicBezTo>
                <a:cubicBezTo>
                  <a:pt x="1673270" y="1762757"/>
                  <a:pt x="1667403" y="1822474"/>
                  <a:pt x="1648496" y="1850834"/>
                </a:cubicBezTo>
                <a:cubicBezTo>
                  <a:pt x="1593790" y="1932891"/>
                  <a:pt x="1664100" y="1832109"/>
                  <a:pt x="1593412" y="1916935"/>
                </a:cubicBezTo>
                <a:cubicBezTo>
                  <a:pt x="1559913" y="1957134"/>
                  <a:pt x="1584062" y="1947465"/>
                  <a:pt x="1538327" y="1983036"/>
                </a:cubicBezTo>
                <a:cubicBezTo>
                  <a:pt x="1517424" y="1999294"/>
                  <a:pt x="1494260" y="2012414"/>
                  <a:pt x="1472226" y="2027103"/>
                </a:cubicBezTo>
                <a:cubicBezTo>
                  <a:pt x="1461209" y="2034448"/>
                  <a:pt x="1451737" y="2044950"/>
                  <a:pt x="1439176" y="2049137"/>
                </a:cubicBezTo>
                <a:cubicBezTo>
                  <a:pt x="1428159" y="2052809"/>
                  <a:pt x="1416277" y="2054514"/>
                  <a:pt x="1406125" y="2060154"/>
                </a:cubicBezTo>
                <a:cubicBezTo>
                  <a:pt x="1382976" y="2073014"/>
                  <a:pt x="1365714" y="2097798"/>
                  <a:pt x="1340024" y="2104221"/>
                </a:cubicBezTo>
                <a:cubicBezTo>
                  <a:pt x="1317659" y="2109812"/>
                  <a:pt x="1285035" y="2116771"/>
                  <a:pt x="1262906" y="2126255"/>
                </a:cubicBezTo>
                <a:cubicBezTo>
                  <a:pt x="1247811" y="2132724"/>
                  <a:pt x="1234215" y="2142522"/>
                  <a:pt x="1218838" y="2148289"/>
                </a:cubicBezTo>
                <a:cubicBezTo>
                  <a:pt x="1186872" y="2160277"/>
                  <a:pt x="1125804" y="2166301"/>
                  <a:pt x="1097653" y="2170323"/>
                </a:cubicBezTo>
                <a:cubicBezTo>
                  <a:pt x="1017188" y="2197144"/>
                  <a:pt x="1054084" y="2186723"/>
                  <a:pt x="987484" y="2203373"/>
                </a:cubicBezTo>
                <a:cubicBezTo>
                  <a:pt x="972795" y="2210718"/>
                  <a:pt x="956781" y="2215861"/>
                  <a:pt x="943417" y="2225407"/>
                </a:cubicBezTo>
                <a:cubicBezTo>
                  <a:pt x="930739" y="2234463"/>
                  <a:pt x="923986" y="2250892"/>
                  <a:pt x="910366" y="2258458"/>
                </a:cubicBezTo>
                <a:cubicBezTo>
                  <a:pt x="890063" y="2269737"/>
                  <a:pt x="863590" y="2267608"/>
                  <a:pt x="844265" y="2280491"/>
                </a:cubicBezTo>
                <a:lnTo>
                  <a:pt x="811214" y="2302525"/>
                </a:lnTo>
                <a:cubicBezTo>
                  <a:pt x="752457" y="2298853"/>
                  <a:pt x="693275" y="2299462"/>
                  <a:pt x="634944" y="2291508"/>
                </a:cubicBezTo>
                <a:cubicBezTo>
                  <a:pt x="611931" y="2288370"/>
                  <a:pt x="590877" y="2276818"/>
                  <a:pt x="568843" y="2269474"/>
                </a:cubicBezTo>
                <a:cubicBezTo>
                  <a:pt x="557826" y="2265802"/>
                  <a:pt x="547289" y="2260100"/>
                  <a:pt x="535793" y="2258458"/>
                </a:cubicBezTo>
                <a:cubicBezTo>
                  <a:pt x="443685" y="2245300"/>
                  <a:pt x="483866" y="2253739"/>
                  <a:pt x="414607" y="2236424"/>
                </a:cubicBezTo>
                <a:cubicBezTo>
                  <a:pt x="363195" y="2240096"/>
                  <a:pt x="311561" y="2241419"/>
                  <a:pt x="260371" y="2247441"/>
                </a:cubicBezTo>
                <a:cubicBezTo>
                  <a:pt x="248838" y="2248798"/>
                  <a:pt x="236487" y="2251328"/>
                  <a:pt x="227320" y="2258458"/>
                </a:cubicBezTo>
                <a:cubicBezTo>
                  <a:pt x="202724" y="2277589"/>
                  <a:pt x="183253" y="2302525"/>
                  <a:pt x="161219" y="2324559"/>
                </a:cubicBezTo>
                <a:cubicBezTo>
                  <a:pt x="151856" y="2333922"/>
                  <a:pt x="139185" y="2339248"/>
                  <a:pt x="128168" y="2346593"/>
                </a:cubicBezTo>
                <a:cubicBezTo>
                  <a:pt x="110656" y="2372861"/>
                  <a:pt x="82118" y="2425032"/>
                  <a:pt x="51050" y="2445744"/>
                </a:cubicBezTo>
                <a:cubicBezTo>
                  <a:pt x="0" y="2479777"/>
                  <a:pt x="30413" y="2431935"/>
                  <a:pt x="6983" y="2478795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12" descr="http://vector.me/files/images/1/0/100405/nailbmb_map_symbols_mountain_clip_art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810000" y="1447800"/>
            <a:ext cx="1371600" cy="803596"/>
          </a:xfrm>
          <a:prstGeom prst="rect">
            <a:avLst/>
          </a:prstGeom>
          <a:noFill/>
        </p:spPr>
      </p:pic>
      <p:sp>
        <p:nvSpPr>
          <p:cNvPr id="69" name="Freeform 68"/>
          <p:cNvSpPr/>
          <p:nvPr/>
        </p:nvSpPr>
        <p:spPr>
          <a:xfrm>
            <a:off x="242371" y="3225194"/>
            <a:ext cx="8756164" cy="1347842"/>
          </a:xfrm>
          <a:custGeom>
            <a:avLst/>
            <a:gdLst>
              <a:gd name="connsiteX0" fmla="*/ 8747393 w 8756164"/>
              <a:gd name="connsiteY0" fmla="*/ 134951 h 1347842"/>
              <a:gd name="connsiteX1" fmla="*/ 8692309 w 8756164"/>
              <a:gd name="connsiteY1" fmla="*/ 90883 h 1347842"/>
              <a:gd name="connsiteX2" fmla="*/ 8626207 w 8756164"/>
              <a:gd name="connsiteY2" fmla="*/ 46816 h 1347842"/>
              <a:gd name="connsiteX3" fmla="*/ 8593157 w 8756164"/>
              <a:gd name="connsiteY3" fmla="*/ 24782 h 1347842"/>
              <a:gd name="connsiteX4" fmla="*/ 8295701 w 8756164"/>
              <a:gd name="connsiteY4" fmla="*/ 24782 h 1347842"/>
              <a:gd name="connsiteX5" fmla="*/ 8196549 w 8756164"/>
              <a:gd name="connsiteY5" fmla="*/ 79866 h 1347842"/>
              <a:gd name="connsiteX6" fmla="*/ 8163499 w 8756164"/>
              <a:gd name="connsiteY6" fmla="*/ 112917 h 1347842"/>
              <a:gd name="connsiteX7" fmla="*/ 8130448 w 8756164"/>
              <a:gd name="connsiteY7" fmla="*/ 134951 h 1347842"/>
              <a:gd name="connsiteX8" fmla="*/ 8097398 w 8756164"/>
              <a:gd name="connsiteY8" fmla="*/ 168001 h 1347842"/>
              <a:gd name="connsiteX9" fmla="*/ 7998246 w 8756164"/>
              <a:gd name="connsiteY9" fmla="*/ 256136 h 1347842"/>
              <a:gd name="connsiteX10" fmla="*/ 7976212 w 8756164"/>
              <a:gd name="connsiteY10" fmla="*/ 289187 h 1347842"/>
              <a:gd name="connsiteX11" fmla="*/ 7877060 w 8756164"/>
              <a:gd name="connsiteY11" fmla="*/ 377322 h 1347842"/>
              <a:gd name="connsiteX12" fmla="*/ 7855027 w 8756164"/>
              <a:gd name="connsiteY12" fmla="*/ 410372 h 1347842"/>
              <a:gd name="connsiteX13" fmla="*/ 7788925 w 8756164"/>
              <a:gd name="connsiteY13" fmla="*/ 443423 h 1347842"/>
              <a:gd name="connsiteX14" fmla="*/ 7722824 w 8756164"/>
              <a:gd name="connsiteY14" fmla="*/ 487490 h 1347842"/>
              <a:gd name="connsiteX15" fmla="*/ 7623672 w 8756164"/>
              <a:gd name="connsiteY15" fmla="*/ 520541 h 1347842"/>
              <a:gd name="connsiteX16" fmla="*/ 7590622 w 8756164"/>
              <a:gd name="connsiteY16" fmla="*/ 531558 h 1347842"/>
              <a:gd name="connsiteX17" fmla="*/ 7546554 w 8756164"/>
              <a:gd name="connsiteY17" fmla="*/ 542575 h 1347842"/>
              <a:gd name="connsiteX18" fmla="*/ 7480453 w 8756164"/>
              <a:gd name="connsiteY18" fmla="*/ 553592 h 1347842"/>
              <a:gd name="connsiteX19" fmla="*/ 7447402 w 8756164"/>
              <a:gd name="connsiteY19" fmla="*/ 564608 h 1347842"/>
              <a:gd name="connsiteX20" fmla="*/ 7171981 w 8756164"/>
              <a:gd name="connsiteY20" fmla="*/ 575625 h 1347842"/>
              <a:gd name="connsiteX21" fmla="*/ 7105880 w 8756164"/>
              <a:gd name="connsiteY21" fmla="*/ 630710 h 1347842"/>
              <a:gd name="connsiteX22" fmla="*/ 7006728 w 8756164"/>
              <a:gd name="connsiteY22" fmla="*/ 685794 h 1347842"/>
              <a:gd name="connsiteX23" fmla="*/ 6940627 w 8756164"/>
              <a:gd name="connsiteY23" fmla="*/ 729861 h 1347842"/>
              <a:gd name="connsiteX24" fmla="*/ 6841475 w 8756164"/>
              <a:gd name="connsiteY24" fmla="*/ 762912 h 1347842"/>
              <a:gd name="connsiteX25" fmla="*/ 6808424 w 8756164"/>
              <a:gd name="connsiteY25" fmla="*/ 773929 h 1347842"/>
              <a:gd name="connsiteX26" fmla="*/ 6720289 w 8756164"/>
              <a:gd name="connsiteY26" fmla="*/ 784946 h 1347842"/>
              <a:gd name="connsiteX27" fmla="*/ 6632154 w 8756164"/>
              <a:gd name="connsiteY27" fmla="*/ 806979 h 1347842"/>
              <a:gd name="connsiteX28" fmla="*/ 6588087 w 8756164"/>
              <a:gd name="connsiteY28" fmla="*/ 817996 h 1347842"/>
              <a:gd name="connsiteX29" fmla="*/ 6521986 w 8756164"/>
              <a:gd name="connsiteY29" fmla="*/ 840030 h 1347842"/>
              <a:gd name="connsiteX30" fmla="*/ 6455884 w 8756164"/>
              <a:gd name="connsiteY30" fmla="*/ 884098 h 1347842"/>
              <a:gd name="connsiteX31" fmla="*/ 6389783 w 8756164"/>
              <a:gd name="connsiteY31" fmla="*/ 928165 h 1347842"/>
              <a:gd name="connsiteX32" fmla="*/ 6356733 w 8756164"/>
              <a:gd name="connsiteY32" fmla="*/ 961216 h 1347842"/>
              <a:gd name="connsiteX33" fmla="*/ 6334699 w 8756164"/>
              <a:gd name="connsiteY33" fmla="*/ 994266 h 1347842"/>
              <a:gd name="connsiteX34" fmla="*/ 6235547 w 8756164"/>
              <a:gd name="connsiteY34" fmla="*/ 1060367 h 1347842"/>
              <a:gd name="connsiteX35" fmla="*/ 6202496 w 8756164"/>
              <a:gd name="connsiteY35" fmla="*/ 1082401 h 1347842"/>
              <a:gd name="connsiteX36" fmla="*/ 6169446 w 8756164"/>
              <a:gd name="connsiteY36" fmla="*/ 1104435 h 1347842"/>
              <a:gd name="connsiteX37" fmla="*/ 6103345 w 8756164"/>
              <a:gd name="connsiteY37" fmla="*/ 1126469 h 1347842"/>
              <a:gd name="connsiteX38" fmla="*/ 5971142 w 8756164"/>
              <a:gd name="connsiteY38" fmla="*/ 1093418 h 1347842"/>
              <a:gd name="connsiteX39" fmla="*/ 5938092 w 8756164"/>
              <a:gd name="connsiteY39" fmla="*/ 1082401 h 1347842"/>
              <a:gd name="connsiteX40" fmla="*/ 5883007 w 8756164"/>
              <a:gd name="connsiteY40" fmla="*/ 1126469 h 1347842"/>
              <a:gd name="connsiteX41" fmla="*/ 5805889 w 8756164"/>
              <a:gd name="connsiteY41" fmla="*/ 1159519 h 1347842"/>
              <a:gd name="connsiteX42" fmla="*/ 5563518 w 8756164"/>
              <a:gd name="connsiteY42" fmla="*/ 1148502 h 1347842"/>
              <a:gd name="connsiteX43" fmla="*/ 5475383 w 8756164"/>
              <a:gd name="connsiteY43" fmla="*/ 1115452 h 1347842"/>
              <a:gd name="connsiteX44" fmla="*/ 5376231 w 8756164"/>
              <a:gd name="connsiteY44" fmla="*/ 1082401 h 1347842"/>
              <a:gd name="connsiteX45" fmla="*/ 5310130 w 8756164"/>
              <a:gd name="connsiteY45" fmla="*/ 1060367 h 1347842"/>
              <a:gd name="connsiteX46" fmla="*/ 5277080 w 8756164"/>
              <a:gd name="connsiteY46" fmla="*/ 1049351 h 1347842"/>
              <a:gd name="connsiteX47" fmla="*/ 5210978 w 8756164"/>
              <a:gd name="connsiteY47" fmla="*/ 1038334 h 1347842"/>
              <a:gd name="connsiteX48" fmla="*/ 5089793 w 8756164"/>
              <a:gd name="connsiteY48" fmla="*/ 1049351 h 1347842"/>
              <a:gd name="connsiteX49" fmla="*/ 4935557 w 8756164"/>
              <a:gd name="connsiteY49" fmla="*/ 1060367 h 1347842"/>
              <a:gd name="connsiteX50" fmla="*/ 4880472 w 8756164"/>
              <a:gd name="connsiteY50" fmla="*/ 1071384 h 1347842"/>
              <a:gd name="connsiteX51" fmla="*/ 4660135 w 8756164"/>
              <a:gd name="connsiteY51" fmla="*/ 1082401 h 1347842"/>
              <a:gd name="connsiteX52" fmla="*/ 4527933 w 8756164"/>
              <a:gd name="connsiteY52" fmla="*/ 1148502 h 1347842"/>
              <a:gd name="connsiteX53" fmla="*/ 4461831 w 8756164"/>
              <a:gd name="connsiteY53" fmla="*/ 1214604 h 1347842"/>
              <a:gd name="connsiteX54" fmla="*/ 4406747 w 8756164"/>
              <a:gd name="connsiteY54" fmla="*/ 1313755 h 1347842"/>
              <a:gd name="connsiteX55" fmla="*/ 4384713 w 8756164"/>
              <a:gd name="connsiteY55" fmla="*/ 1346806 h 1347842"/>
              <a:gd name="connsiteX56" fmla="*/ 4263528 w 8756164"/>
              <a:gd name="connsiteY56" fmla="*/ 1313755 h 1347842"/>
              <a:gd name="connsiteX57" fmla="*/ 4252511 w 8756164"/>
              <a:gd name="connsiteY57" fmla="*/ 1269688 h 1347842"/>
              <a:gd name="connsiteX58" fmla="*/ 4230477 w 8756164"/>
              <a:gd name="connsiteY58" fmla="*/ 1203587 h 1347842"/>
              <a:gd name="connsiteX59" fmla="*/ 4219460 w 8756164"/>
              <a:gd name="connsiteY59" fmla="*/ 1170536 h 1347842"/>
              <a:gd name="connsiteX60" fmla="*/ 4142342 w 8756164"/>
              <a:gd name="connsiteY60" fmla="*/ 1071384 h 1347842"/>
              <a:gd name="connsiteX61" fmla="*/ 4109292 w 8756164"/>
              <a:gd name="connsiteY61" fmla="*/ 1049351 h 1347842"/>
              <a:gd name="connsiteX62" fmla="*/ 4054207 w 8756164"/>
              <a:gd name="connsiteY62" fmla="*/ 983249 h 1347842"/>
              <a:gd name="connsiteX63" fmla="*/ 4021157 w 8756164"/>
              <a:gd name="connsiteY63" fmla="*/ 972233 h 1347842"/>
              <a:gd name="connsiteX64" fmla="*/ 3922005 w 8756164"/>
              <a:gd name="connsiteY64" fmla="*/ 895114 h 1347842"/>
              <a:gd name="connsiteX65" fmla="*/ 3888954 w 8756164"/>
              <a:gd name="connsiteY65" fmla="*/ 884098 h 1347842"/>
              <a:gd name="connsiteX66" fmla="*/ 3811836 w 8756164"/>
              <a:gd name="connsiteY66" fmla="*/ 840030 h 1347842"/>
              <a:gd name="connsiteX67" fmla="*/ 3745735 w 8756164"/>
              <a:gd name="connsiteY67" fmla="*/ 795963 h 1347842"/>
              <a:gd name="connsiteX68" fmla="*/ 3712684 w 8756164"/>
              <a:gd name="connsiteY68" fmla="*/ 773929 h 1347842"/>
              <a:gd name="connsiteX69" fmla="*/ 3580482 w 8756164"/>
              <a:gd name="connsiteY69" fmla="*/ 729861 h 1347842"/>
              <a:gd name="connsiteX70" fmla="*/ 3503364 w 8756164"/>
              <a:gd name="connsiteY70" fmla="*/ 707828 h 1347842"/>
              <a:gd name="connsiteX71" fmla="*/ 3393195 w 8756164"/>
              <a:gd name="connsiteY71" fmla="*/ 696811 h 1347842"/>
              <a:gd name="connsiteX72" fmla="*/ 3150824 w 8756164"/>
              <a:gd name="connsiteY72" fmla="*/ 707828 h 1347842"/>
              <a:gd name="connsiteX73" fmla="*/ 3117774 w 8756164"/>
              <a:gd name="connsiteY73" fmla="*/ 718845 h 1347842"/>
              <a:gd name="connsiteX74" fmla="*/ 3040656 w 8756164"/>
              <a:gd name="connsiteY74" fmla="*/ 740878 h 1347842"/>
              <a:gd name="connsiteX75" fmla="*/ 2886419 w 8756164"/>
              <a:gd name="connsiteY75" fmla="*/ 729861 h 1347842"/>
              <a:gd name="connsiteX76" fmla="*/ 2820318 w 8756164"/>
              <a:gd name="connsiteY76" fmla="*/ 685794 h 1347842"/>
              <a:gd name="connsiteX77" fmla="*/ 2721166 w 8756164"/>
              <a:gd name="connsiteY77" fmla="*/ 652743 h 1347842"/>
              <a:gd name="connsiteX78" fmla="*/ 2688116 w 8756164"/>
              <a:gd name="connsiteY78" fmla="*/ 641726 h 1347842"/>
              <a:gd name="connsiteX79" fmla="*/ 2390660 w 8756164"/>
              <a:gd name="connsiteY79" fmla="*/ 608676 h 1347842"/>
              <a:gd name="connsiteX80" fmla="*/ 2247441 w 8756164"/>
              <a:gd name="connsiteY80" fmla="*/ 586642 h 1347842"/>
              <a:gd name="connsiteX81" fmla="*/ 2060154 w 8756164"/>
              <a:gd name="connsiteY81" fmla="*/ 575625 h 1347842"/>
              <a:gd name="connsiteX82" fmla="*/ 1916935 w 8756164"/>
              <a:gd name="connsiteY82" fmla="*/ 553592 h 1347842"/>
              <a:gd name="connsiteX83" fmla="*/ 1839817 w 8756164"/>
              <a:gd name="connsiteY83" fmla="*/ 531558 h 1347842"/>
              <a:gd name="connsiteX84" fmla="*/ 1663547 w 8756164"/>
              <a:gd name="connsiteY84" fmla="*/ 509524 h 1347842"/>
              <a:gd name="connsiteX85" fmla="*/ 1564395 w 8756164"/>
              <a:gd name="connsiteY85" fmla="*/ 476473 h 1347842"/>
              <a:gd name="connsiteX86" fmla="*/ 1531345 w 8756164"/>
              <a:gd name="connsiteY86" fmla="*/ 465457 h 1347842"/>
              <a:gd name="connsiteX87" fmla="*/ 1421176 w 8756164"/>
              <a:gd name="connsiteY87" fmla="*/ 432406 h 1347842"/>
              <a:gd name="connsiteX88" fmla="*/ 1388125 w 8756164"/>
              <a:gd name="connsiteY88" fmla="*/ 421389 h 1347842"/>
              <a:gd name="connsiteX89" fmla="*/ 1333041 w 8756164"/>
              <a:gd name="connsiteY89" fmla="*/ 410372 h 1347842"/>
              <a:gd name="connsiteX90" fmla="*/ 1288974 w 8756164"/>
              <a:gd name="connsiteY90" fmla="*/ 399355 h 1347842"/>
              <a:gd name="connsiteX91" fmla="*/ 1189822 w 8756164"/>
              <a:gd name="connsiteY91" fmla="*/ 388339 h 1347842"/>
              <a:gd name="connsiteX92" fmla="*/ 1112704 w 8756164"/>
              <a:gd name="connsiteY92" fmla="*/ 377322 h 1347842"/>
              <a:gd name="connsiteX93" fmla="*/ 1024569 w 8756164"/>
              <a:gd name="connsiteY93" fmla="*/ 366305 h 1347842"/>
              <a:gd name="connsiteX94" fmla="*/ 683046 w 8756164"/>
              <a:gd name="connsiteY94" fmla="*/ 388339 h 1347842"/>
              <a:gd name="connsiteX95" fmla="*/ 572877 w 8756164"/>
              <a:gd name="connsiteY95" fmla="*/ 410372 h 1347842"/>
              <a:gd name="connsiteX96" fmla="*/ 539827 w 8756164"/>
              <a:gd name="connsiteY96" fmla="*/ 421389 h 1347842"/>
              <a:gd name="connsiteX97" fmla="*/ 440675 w 8756164"/>
              <a:gd name="connsiteY97" fmla="*/ 432406 h 1347842"/>
              <a:gd name="connsiteX98" fmla="*/ 385590 w 8756164"/>
              <a:gd name="connsiteY98" fmla="*/ 443423 h 1347842"/>
              <a:gd name="connsiteX99" fmla="*/ 0 w 8756164"/>
              <a:gd name="connsiteY99" fmla="*/ 443423 h 134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8756164" h="1347842">
                <a:moveTo>
                  <a:pt x="8747393" y="134951"/>
                </a:moveTo>
                <a:cubicBezTo>
                  <a:pt x="8698116" y="61036"/>
                  <a:pt x="8756164" y="133453"/>
                  <a:pt x="8692309" y="90883"/>
                </a:cubicBezTo>
                <a:cubicBezTo>
                  <a:pt x="8609786" y="35868"/>
                  <a:pt x="8704793" y="73011"/>
                  <a:pt x="8626207" y="46816"/>
                </a:cubicBezTo>
                <a:cubicBezTo>
                  <a:pt x="8615190" y="39471"/>
                  <a:pt x="8605839" y="28587"/>
                  <a:pt x="8593157" y="24782"/>
                </a:cubicBezTo>
                <a:cubicBezTo>
                  <a:pt x="8510550" y="0"/>
                  <a:pt x="8351354" y="21999"/>
                  <a:pt x="8295701" y="24782"/>
                </a:cubicBezTo>
                <a:cubicBezTo>
                  <a:pt x="8254142" y="38635"/>
                  <a:pt x="8234427" y="41987"/>
                  <a:pt x="8196549" y="79866"/>
                </a:cubicBezTo>
                <a:cubicBezTo>
                  <a:pt x="8185532" y="90883"/>
                  <a:pt x="8175468" y="102943"/>
                  <a:pt x="8163499" y="112917"/>
                </a:cubicBezTo>
                <a:cubicBezTo>
                  <a:pt x="8153327" y="121394"/>
                  <a:pt x="8140620" y="126474"/>
                  <a:pt x="8130448" y="134951"/>
                </a:cubicBezTo>
                <a:cubicBezTo>
                  <a:pt x="8118479" y="144925"/>
                  <a:pt x="8109367" y="158027"/>
                  <a:pt x="8097398" y="168001"/>
                </a:cubicBezTo>
                <a:cubicBezTo>
                  <a:pt x="8047726" y="209395"/>
                  <a:pt x="8051811" y="175789"/>
                  <a:pt x="7998246" y="256136"/>
                </a:cubicBezTo>
                <a:cubicBezTo>
                  <a:pt x="7990901" y="267153"/>
                  <a:pt x="7985009" y="279291"/>
                  <a:pt x="7976212" y="289187"/>
                </a:cubicBezTo>
                <a:cubicBezTo>
                  <a:pt x="7921330" y="350930"/>
                  <a:pt x="7927292" y="343834"/>
                  <a:pt x="7877060" y="377322"/>
                </a:cubicBezTo>
                <a:cubicBezTo>
                  <a:pt x="7869716" y="388339"/>
                  <a:pt x="7864389" y="401010"/>
                  <a:pt x="7855027" y="410372"/>
                </a:cubicBezTo>
                <a:cubicBezTo>
                  <a:pt x="7833670" y="431729"/>
                  <a:pt x="7815806" y="434463"/>
                  <a:pt x="7788925" y="443423"/>
                </a:cubicBezTo>
                <a:cubicBezTo>
                  <a:pt x="7766891" y="458112"/>
                  <a:pt x="7747946" y="479116"/>
                  <a:pt x="7722824" y="487490"/>
                </a:cubicBezTo>
                <a:lnTo>
                  <a:pt x="7623672" y="520541"/>
                </a:lnTo>
                <a:cubicBezTo>
                  <a:pt x="7612655" y="524213"/>
                  <a:pt x="7601888" y="528742"/>
                  <a:pt x="7590622" y="531558"/>
                </a:cubicBezTo>
                <a:cubicBezTo>
                  <a:pt x="7575933" y="535230"/>
                  <a:pt x="7561401" y="539605"/>
                  <a:pt x="7546554" y="542575"/>
                </a:cubicBezTo>
                <a:cubicBezTo>
                  <a:pt x="7524650" y="546956"/>
                  <a:pt x="7502259" y="548746"/>
                  <a:pt x="7480453" y="553592"/>
                </a:cubicBezTo>
                <a:cubicBezTo>
                  <a:pt x="7469117" y="556111"/>
                  <a:pt x="7458985" y="563781"/>
                  <a:pt x="7447402" y="564608"/>
                </a:cubicBezTo>
                <a:cubicBezTo>
                  <a:pt x="7355755" y="571154"/>
                  <a:pt x="7263788" y="571953"/>
                  <a:pt x="7171981" y="575625"/>
                </a:cubicBezTo>
                <a:cubicBezTo>
                  <a:pt x="7053866" y="654368"/>
                  <a:pt x="7233132" y="531737"/>
                  <a:pt x="7105880" y="630710"/>
                </a:cubicBezTo>
                <a:cubicBezTo>
                  <a:pt x="6935350" y="763344"/>
                  <a:pt x="7106457" y="630389"/>
                  <a:pt x="7006728" y="685794"/>
                </a:cubicBezTo>
                <a:cubicBezTo>
                  <a:pt x="6983579" y="698654"/>
                  <a:pt x="6965749" y="721487"/>
                  <a:pt x="6940627" y="729861"/>
                </a:cubicBezTo>
                <a:lnTo>
                  <a:pt x="6841475" y="762912"/>
                </a:lnTo>
                <a:cubicBezTo>
                  <a:pt x="6830458" y="766584"/>
                  <a:pt x="6819947" y="772489"/>
                  <a:pt x="6808424" y="773929"/>
                </a:cubicBezTo>
                <a:cubicBezTo>
                  <a:pt x="6779046" y="777601"/>
                  <a:pt x="6749552" y="780444"/>
                  <a:pt x="6720289" y="784946"/>
                </a:cubicBezTo>
                <a:cubicBezTo>
                  <a:pt x="6647508" y="796143"/>
                  <a:pt x="6686883" y="791343"/>
                  <a:pt x="6632154" y="806979"/>
                </a:cubicBezTo>
                <a:cubicBezTo>
                  <a:pt x="6617595" y="811138"/>
                  <a:pt x="6602590" y="813645"/>
                  <a:pt x="6588087" y="817996"/>
                </a:cubicBezTo>
                <a:cubicBezTo>
                  <a:pt x="6565841" y="824670"/>
                  <a:pt x="6541311" y="827147"/>
                  <a:pt x="6521986" y="840030"/>
                </a:cubicBezTo>
                <a:lnTo>
                  <a:pt x="6455884" y="884098"/>
                </a:lnTo>
                <a:cubicBezTo>
                  <a:pt x="6455882" y="884100"/>
                  <a:pt x="6389784" y="928164"/>
                  <a:pt x="6389783" y="928165"/>
                </a:cubicBezTo>
                <a:cubicBezTo>
                  <a:pt x="6378766" y="939182"/>
                  <a:pt x="6366707" y="949247"/>
                  <a:pt x="6356733" y="961216"/>
                </a:cubicBezTo>
                <a:cubicBezTo>
                  <a:pt x="6348257" y="971388"/>
                  <a:pt x="6344664" y="985547"/>
                  <a:pt x="6334699" y="994266"/>
                </a:cubicBezTo>
                <a:cubicBezTo>
                  <a:pt x="6334682" y="994281"/>
                  <a:pt x="6252082" y="1049344"/>
                  <a:pt x="6235547" y="1060367"/>
                </a:cubicBezTo>
                <a:lnTo>
                  <a:pt x="6202496" y="1082401"/>
                </a:lnTo>
                <a:cubicBezTo>
                  <a:pt x="6191479" y="1089746"/>
                  <a:pt x="6182007" y="1100248"/>
                  <a:pt x="6169446" y="1104435"/>
                </a:cubicBezTo>
                <a:lnTo>
                  <a:pt x="6103345" y="1126469"/>
                </a:lnTo>
                <a:cubicBezTo>
                  <a:pt x="6014334" y="1111634"/>
                  <a:pt x="6058434" y="1122516"/>
                  <a:pt x="5971142" y="1093418"/>
                </a:cubicBezTo>
                <a:lnTo>
                  <a:pt x="5938092" y="1082401"/>
                </a:lnTo>
                <a:cubicBezTo>
                  <a:pt x="5873749" y="1103849"/>
                  <a:pt x="5932839" y="1076637"/>
                  <a:pt x="5883007" y="1126469"/>
                </a:cubicBezTo>
                <a:cubicBezTo>
                  <a:pt x="5857647" y="1151829"/>
                  <a:pt x="5839600" y="1151091"/>
                  <a:pt x="5805889" y="1159519"/>
                </a:cubicBezTo>
                <a:cubicBezTo>
                  <a:pt x="5725099" y="1155847"/>
                  <a:pt x="5644154" y="1154705"/>
                  <a:pt x="5563518" y="1148502"/>
                </a:cubicBezTo>
                <a:cubicBezTo>
                  <a:pt x="5519219" y="1145094"/>
                  <a:pt x="5515963" y="1131684"/>
                  <a:pt x="5475383" y="1115452"/>
                </a:cubicBezTo>
                <a:cubicBezTo>
                  <a:pt x="5475375" y="1115449"/>
                  <a:pt x="5392760" y="1087911"/>
                  <a:pt x="5376231" y="1082401"/>
                </a:cubicBezTo>
                <a:lnTo>
                  <a:pt x="5310130" y="1060367"/>
                </a:lnTo>
                <a:cubicBezTo>
                  <a:pt x="5299113" y="1056695"/>
                  <a:pt x="5288535" y="1051260"/>
                  <a:pt x="5277080" y="1049351"/>
                </a:cubicBezTo>
                <a:lnTo>
                  <a:pt x="5210978" y="1038334"/>
                </a:lnTo>
                <a:lnTo>
                  <a:pt x="5089793" y="1049351"/>
                </a:lnTo>
                <a:cubicBezTo>
                  <a:pt x="5038414" y="1053461"/>
                  <a:pt x="4986817" y="1054971"/>
                  <a:pt x="4935557" y="1060367"/>
                </a:cubicBezTo>
                <a:cubicBezTo>
                  <a:pt x="4916935" y="1062327"/>
                  <a:pt x="4899138" y="1069891"/>
                  <a:pt x="4880472" y="1071384"/>
                </a:cubicBezTo>
                <a:cubicBezTo>
                  <a:pt x="4807169" y="1077248"/>
                  <a:pt x="4733581" y="1078729"/>
                  <a:pt x="4660135" y="1082401"/>
                </a:cubicBezTo>
                <a:cubicBezTo>
                  <a:pt x="4606375" y="1100321"/>
                  <a:pt x="4570645" y="1105790"/>
                  <a:pt x="4527933" y="1148502"/>
                </a:cubicBezTo>
                <a:lnTo>
                  <a:pt x="4461831" y="1214604"/>
                </a:lnTo>
                <a:cubicBezTo>
                  <a:pt x="4442441" y="1272777"/>
                  <a:pt x="4457257" y="1237991"/>
                  <a:pt x="4406747" y="1313755"/>
                </a:cubicBezTo>
                <a:lnTo>
                  <a:pt x="4384713" y="1346806"/>
                </a:lnTo>
                <a:cubicBezTo>
                  <a:pt x="4361612" y="1343918"/>
                  <a:pt x="4286253" y="1347842"/>
                  <a:pt x="4263528" y="1313755"/>
                </a:cubicBezTo>
                <a:cubicBezTo>
                  <a:pt x="4255129" y="1301157"/>
                  <a:pt x="4256862" y="1284191"/>
                  <a:pt x="4252511" y="1269688"/>
                </a:cubicBezTo>
                <a:cubicBezTo>
                  <a:pt x="4245837" y="1247442"/>
                  <a:pt x="4237822" y="1225621"/>
                  <a:pt x="4230477" y="1203587"/>
                </a:cubicBezTo>
                <a:cubicBezTo>
                  <a:pt x="4226805" y="1192570"/>
                  <a:pt x="4225902" y="1180199"/>
                  <a:pt x="4219460" y="1170536"/>
                </a:cubicBezTo>
                <a:cubicBezTo>
                  <a:pt x="4188751" y="1124472"/>
                  <a:pt x="4181174" y="1103744"/>
                  <a:pt x="4142342" y="1071384"/>
                </a:cubicBezTo>
                <a:cubicBezTo>
                  <a:pt x="4132170" y="1062908"/>
                  <a:pt x="4120309" y="1056695"/>
                  <a:pt x="4109292" y="1049351"/>
                </a:cubicBezTo>
                <a:cubicBezTo>
                  <a:pt x="4093034" y="1024963"/>
                  <a:pt x="4079655" y="1000214"/>
                  <a:pt x="4054207" y="983249"/>
                </a:cubicBezTo>
                <a:cubicBezTo>
                  <a:pt x="4044545" y="976808"/>
                  <a:pt x="4032174" y="975905"/>
                  <a:pt x="4021157" y="972233"/>
                </a:cubicBezTo>
                <a:cubicBezTo>
                  <a:pt x="3992642" y="943718"/>
                  <a:pt x="3961534" y="908289"/>
                  <a:pt x="3922005" y="895114"/>
                </a:cubicBezTo>
                <a:lnTo>
                  <a:pt x="3888954" y="884098"/>
                </a:lnTo>
                <a:cubicBezTo>
                  <a:pt x="3774652" y="807895"/>
                  <a:pt x="3951580" y="923876"/>
                  <a:pt x="3811836" y="840030"/>
                </a:cubicBezTo>
                <a:cubicBezTo>
                  <a:pt x="3789129" y="826406"/>
                  <a:pt x="3767769" y="810652"/>
                  <a:pt x="3745735" y="795963"/>
                </a:cubicBezTo>
                <a:cubicBezTo>
                  <a:pt x="3734718" y="788618"/>
                  <a:pt x="3725245" y="778116"/>
                  <a:pt x="3712684" y="773929"/>
                </a:cubicBezTo>
                <a:lnTo>
                  <a:pt x="3580482" y="729861"/>
                </a:lnTo>
                <a:cubicBezTo>
                  <a:pt x="3556945" y="722016"/>
                  <a:pt x="3527563" y="711285"/>
                  <a:pt x="3503364" y="707828"/>
                </a:cubicBezTo>
                <a:cubicBezTo>
                  <a:pt x="3466829" y="702609"/>
                  <a:pt x="3429918" y="700483"/>
                  <a:pt x="3393195" y="696811"/>
                </a:cubicBezTo>
                <a:cubicBezTo>
                  <a:pt x="3312405" y="700483"/>
                  <a:pt x="3231440" y="701379"/>
                  <a:pt x="3150824" y="707828"/>
                </a:cubicBezTo>
                <a:cubicBezTo>
                  <a:pt x="3139248" y="708754"/>
                  <a:pt x="3128940" y="715655"/>
                  <a:pt x="3117774" y="718845"/>
                </a:cubicBezTo>
                <a:cubicBezTo>
                  <a:pt x="3020941" y="746511"/>
                  <a:pt x="3119898" y="714463"/>
                  <a:pt x="3040656" y="740878"/>
                </a:cubicBezTo>
                <a:cubicBezTo>
                  <a:pt x="2989244" y="737206"/>
                  <a:pt x="2936423" y="742362"/>
                  <a:pt x="2886419" y="729861"/>
                </a:cubicBezTo>
                <a:cubicBezTo>
                  <a:pt x="2860729" y="723438"/>
                  <a:pt x="2845440" y="694168"/>
                  <a:pt x="2820318" y="685794"/>
                </a:cubicBezTo>
                <a:lnTo>
                  <a:pt x="2721166" y="652743"/>
                </a:lnTo>
                <a:cubicBezTo>
                  <a:pt x="2710149" y="649071"/>
                  <a:pt x="2699639" y="643166"/>
                  <a:pt x="2688116" y="641726"/>
                </a:cubicBezTo>
                <a:cubicBezTo>
                  <a:pt x="2471597" y="614662"/>
                  <a:pt x="2570817" y="625054"/>
                  <a:pt x="2390660" y="608676"/>
                </a:cubicBezTo>
                <a:cubicBezTo>
                  <a:pt x="2326428" y="587265"/>
                  <a:pt x="2356993" y="594757"/>
                  <a:pt x="2247441" y="586642"/>
                </a:cubicBezTo>
                <a:cubicBezTo>
                  <a:pt x="2185075" y="582022"/>
                  <a:pt x="2122583" y="579297"/>
                  <a:pt x="2060154" y="575625"/>
                </a:cubicBezTo>
                <a:cubicBezTo>
                  <a:pt x="1983474" y="550064"/>
                  <a:pt x="2066047" y="574893"/>
                  <a:pt x="1916935" y="553592"/>
                </a:cubicBezTo>
                <a:cubicBezTo>
                  <a:pt x="1821120" y="539905"/>
                  <a:pt x="1918281" y="547251"/>
                  <a:pt x="1839817" y="531558"/>
                </a:cubicBezTo>
                <a:cubicBezTo>
                  <a:pt x="1800517" y="523698"/>
                  <a:pt x="1697918" y="513343"/>
                  <a:pt x="1663547" y="509524"/>
                </a:cubicBezTo>
                <a:lnTo>
                  <a:pt x="1564395" y="476473"/>
                </a:lnTo>
                <a:lnTo>
                  <a:pt x="1531345" y="465457"/>
                </a:lnTo>
                <a:cubicBezTo>
                  <a:pt x="1471055" y="425263"/>
                  <a:pt x="1522450" y="452661"/>
                  <a:pt x="1421176" y="432406"/>
                </a:cubicBezTo>
                <a:cubicBezTo>
                  <a:pt x="1409789" y="430128"/>
                  <a:pt x="1399391" y="424206"/>
                  <a:pt x="1388125" y="421389"/>
                </a:cubicBezTo>
                <a:cubicBezTo>
                  <a:pt x="1369959" y="416847"/>
                  <a:pt x="1351320" y="414434"/>
                  <a:pt x="1333041" y="410372"/>
                </a:cubicBezTo>
                <a:cubicBezTo>
                  <a:pt x="1318260" y="407087"/>
                  <a:pt x="1303939" y="401657"/>
                  <a:pt x="1288974" y="399355"/>
                </a:cubicBezTo>
                <a:cubicBezTo>
                  <a:pt x="1256107" y="394299"/>
                  <a:pt x="1222819" y="392464"/>
                  <a:pt x="1189822" y="388339"/>
                </a:cubicBezTo>
                <a:cubicBezTo>
                  <a:pt x="1164056" y="385118"/>
                  <a:pt x="1138443" y="380754"/>
                  <a:pt x="1112704" y="377322"/>
                </a:cubicBezTo>
                <a:lnTo>
                  <a:pt x="1024569" y="366305"/>
                </a:lnTo>
                <a:cubicBezTo>
                  <a:pt x="873495" y="372600"/>
                  <a:pt x="806490" y="366555"/>
                  <a:pt x="683046" y="388339"/>
                </a:cubicBezTo>
                <a:cubicBezTo>
                  <a:pt x="646166" y="394847"/>
                  <a:pt x="608405" y="398529"/>
                  <a:pt x="572877" y="410372"/>
                </a:cubicBezTo>
                <a:cubicBezTo>
                  <a:pt x="561860" y="414044"/>
                  <a:pt x="551282" y="419480"/>
                  <a:pt x="539827" y="421389"/>
                </a:cubicBezTo>
                <a:cubicBezTo>
                  <a:pt x="507025" y="426856"/>
                  <a:pt x="473595" y="427703"/>
                  <a:pt x="440675" y="432406"/>
                </a:cubicBezTo>
                <a:cubicBezTo>
                  <a:pt x="422138" y="435054"/>
                  <a:pt x="404309" y="442955"/>
                  <a:pt x="385590" y="443423"/>
                </a:cubicBezTo>
                <a:cubicBezTo>
                  <a:pt x="257100" y="446635"/>
                  <a:pt x="128530" y="443423"/>
                  <a:pt x="0" y="443423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loud 69"/>
          <p:cNvSpPr/>
          <p:nvPr/>
        </p:nvSpPr>
        <p:spPr>
          <a:xfrm>
            <a:off x="1981200" y="2209800"/>
            <a:ext cx="381000" cy="5334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loud 70"/>
          <p:cNvSpPr/>
          <p:nvPr/>
        </p:nvSpPr>
        <p:spPr>
          <a:xfrm>
            <a:off x="3581400" y="1981200"/>
            <a:ext cx="381000" cy="5334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Cloud 71"/>
          <p:cNvSpPr/>
          <p:nvPr/>
        </p:nvSpPr>
        <p:spPr>
          <a:xfrm>
            <a:off x="2438400" y="3200400"/>
            <a:ext cx="381000" cy="5334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loud 72"/>
          <p:cNvSpPr/>
          <p:nvPr/>
        </p:nvSpPr>
        <p:spPr>
          <a:xfrm>
            <a:off x="5715000" y="1752600"/>
            <a:ext cx="381000" cy="5334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loud 73"/>
          <p:cNvSpPr/>
          <p:nvPr/>
        </p:nvSpPr>
        <p:spPr>
          <a:xfrm>
            <a:off x="6705600" y="3276600"/>
            <a:ext cx="838200" cy="3810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loud 74"/>
          <p:cNvSpPr/>
          <p:nvPr/>
        </p:nvSpPr>
        <p:spPr>
          <a:xfrm>
            <a:off x="4800600" y="5257800"/>
            <a:ext cx="609600" cy="7620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loud 75"/>
          <p:cNvSpPr/>
          <p:nvPr/>
        </p:nvSpPr>
        <p:spPr>
          <a:xfrm>
            <a:off x="533400" y="2895600"/>
            <a:ext cx="1143000" cy="533400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8" name="Picture 14" descr="http://www.my-favorite-coloring.net/Images/Large/Vehicles-Car-Jeep-167164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429000" y="3733800"/>
            <a:ext cx="381000" cy="183888"/>
          </a:xfrm>
          <a:prstGeom prst="rect">
            <a:avLst/>
          </a:prstGeom>
          <a:noFill/>
        </p:spPr>
      </p:pic>
      <p:sp>
        <p:nvSpPr>
          <p:cNvPr id="79" name="Rounded Rectangle 78"/>
          <p:cNvSpPr/>
          <p:nvPr/>
        </p:nvSpPr>
        <p:spPr>
          <a:xfrm>
            <a:off x="5181600" y="838200"/>
            <a:ext cx="3657600" cy="2286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5" name="Group 124"/>
          <p:cNvGrpSpPr/>
          <p:nvPr/>
        </p:nvGrpSpPr>
        <p:grpSpPr>
          <a:xfrm>
            <a:off x="5181600" y="838200"/>
            <a:ext cx="3657600" cy="2286000"/>
            <a:chOff x="5181600" y="838200"/>
            <a:chExt cx="3657600" cy="2286000"/>
          </a:xfrm>
        </p:grpSpPr>
        <p:cxnSp>
          <p:nvCxnSpPr>
            <p:cNvPr id="81" name="Straight Connector 80"/>
            <p:cNvCxnSpPr>
              <a:stCxn id="79" idx="0"/>
              <a:endCxn id="79" idx="2"/>
            </p:cNvCxnSpPr>
            <p:nvPr/>
          </p:nvCxnSpPr>
          <p:spPr>
            <a:xfrm rot="16200000" flipH="1">
              <a:off x="5867400" y="1981200"/>
              <a:ext cx="2286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9" idx="1"/>
              <a:endCxn id="79" idx="3"/>
            </p:cNvCxnSpPr>
            <p:nvPr/>
          </p:nvCxnSpPr>
          <p:spPr>
            <a:xfrm rot="10800000" flipH="1">
              <a:off x="5181600" y="1981200"/>
              <a:ext cx="36576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/>
          <p:cNvSpPr/>
          <p:nvPr/>
        </p:nvSpPr>
        <p:spPr>
          <a:xfrm>
            <a:off x="7284720" y="1028700"/>
            <a:ext cx="1227643" cy="7694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284719" y="2171700"/>
            <a:ext cx="1227644" cy="7694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Q2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455920" y="2171700"/>
            <a:ext cx="1227644" cy="7694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Q3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547360" y="1028700"/>
            <a:ext cx="1227644" cy="7694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Q4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6918960" y="1917700"/>
            <a:ext cx="274320" cy="254000"/>
            <a:chOff x="6918960" y="1917700"/>
            <a:chExt cx="274320" cy="254000"/>
          </a:xfrm>
        </p:grpSpPr>
        <p:sp>
          <p:nvSpPr>
            <p:cNvPr id="91" name="Oval 90"/>
            <p:cNvSpPr/>
            <p:nvPr/>
          </p:nvSpPr>
          <p:spPr>
            <a:xfrm>
              <a:off x="6918960" y="1917700"/>
              <a:ext cx="274320" cy="1905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Lightning Bolt 91"/>
            <p:cNvSpPr/>
            <p:nvPr/>
          </p:nvSpPr>
          <p:spPr>
            <a:xfrm>
              <a:off x="7010400" y="1917700"/>
              <a:ext cx="182880" cy="25400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52400" y="609600"/>
            <a:ext cx="3048000" cy="2743200"/>
            <a:chOff x="5791200" y="838200"/>
            <a:chExt cx="3048000" cy="2743200"/>
          </a:xfrm>
        </p:grpSpPr>
        <p:sp>
          <p:nvSpPr>
            <p:cNvPr id="95" name="Rounded Rectangle 94"/>
            <p:cNvSpPr/>
            <p:nvPr/>
          </p:nvSpPr>
          <p:spPr>
            <a:xfrm>
              <a:off x="5791200" y="838200"/>
              <a:ext cx="3048000" cy="27432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>
              <a:stCxn id="95" idx="0"/>
              <a:endCxn id="95" idx="2"/>
            </p:cNvCxnSpPr>
            <p:nvPr/>
          </p:nvCxnSpPr>
          <p:spPr>
            <a:xfrm rot="16200000" flipH="1">
              <a:off x="5943600" y="2209800"/>
              <a:ext cx="27432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5" idx="1"/>
              <a:endCxn id="95" idx="3"/>
            </p:cNvCxnSpPr>
            <p:nvPr/>
          </p:nvCxnSpPr>
          <p:spPr>
            <a:xfrm rot="10800000" flipH="1">
              <a:off x="5791200" y="2209800"/>
              <a:ext cx="304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/>
            <p:cNvSpPr/>
            <p:nvPr/>
          </p:nvSpPr>
          <p:spPr>
            <a:xfrm>
              <a:off x="7543800" y="1066800"/>
              <a:ext cx="10230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Q1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7543799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Q2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019800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Q3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096000" y="10668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Q4</a:t>
              </a:r>
            </a:p>
          </p:txBody>
        </p:sp>
        <p:sp>
          <p:nvSpPr>
            <p:cNvPr id="102" name="Oval 101"/>
            <p:cNvSpPr/>
            <p:nvPr/>
          </p:nvSpPr>
          <p:spPr>
            <a:xfrm>
              <a:off x="7239000" y="2133600"/>
              <a:ext cx="228600" cy="228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Lightning Bolt 102"/>
            <p:cNvSpPr/>
            <p:nvPr/>
          </p:nvSpPr>
          <p:spPr>
            <a:xfrm>
              <a:off x="7315200" y="2133600"/>
              <a:ext cx="152400" cy="30480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705600" y="4876800"/>
            <a:ext cx="2438400" cy="1981200"/>
            <a:chOff x="5791200" y="838200"/>
            <a:chExt cx="3048000" cy="2743200"/>
          </a:xfrm>
        </p:grpSpPr>
        <p:sp>
          <p:nvSpPr>
            <p:cNvPr id="105" name="Rounded Rectangle 104"/>
            <p:cNvSpPr/>
            <p:nvPr/>
          </p:nvSpPr>
          <p:spPr>
            <a:xfrm>
              <a:off x="5791200" y="838200"/>
              <a:ext cx="3048000" cy="27432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Connector 105"/>
            <p:cNvCxnSpPr>
              <a:stCxn id="105" idx="0"/>
              <a:endCxn id="105" idx="2"/>
            </p:cNvCxnSpPr>
            <p:nvPr/>
          </p:nvCxnSpPr>
          <p:spPr>
            <a:xfrm rot="16200000" flipH="1">
              <a:off x="5943600" y="2209800"/>
              <a:ext cx="27432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05" idx="1"/>
              <a:endCxn id="105" idx="3"/>
            </p:cNvCxnSpPr>
            <p:nvPr/>
          </p:nvCxnSpPr>
          <p:spPr>
            <a:xfrm rot="10800000" flipH="1">
              <a:off x="5791200" y="2209800"/>
              <a:ext cx="304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>
              <a:off x="7543800" y="1066800"/>
              <a:ext cx="10230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Q1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543799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Q2</a:t>
              </a: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019800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Q3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096000" y="10668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Q4</a:t>
              </a:r>
            </a:p>
          </p:txBody>
        </p:sp>
        <p:sp>
          <p:nvSpPr>
            <p:cNvPr id="112" name="Oval 111"/>
            <p:cNvSpPr/>
            <p:nvPr/>
          </p:nvSpPr>
          <p:spPr>
            <a:xfrm>
              <a:off x="7239000" y="2133600"/>
              <a:ext cx="228600" cy="228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Lightning Bolt 112"/>
            <p:cNvSpPr/>
            <p:nvPr/>
          </p:nvSpPr>
          <p:spPr>
            <a:xfrm>
              <a:off x="7315200" y="2133600"/>
              <a:ext cx="152400" cy="30480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0" y="3886200"/>
            <a:ext cx="2819400" cy="3124200"/>
            <a:chOff x="5791200" y="838200"/>
            <a:chExt cx="3048000" cy="2743200"/>
          </a:xfrm>
        </p:grpSpPr>
        <p:sp>
          <p:nvSpPr>
            <p:cNvPr id="115" name="Rounded Rectangle 114"/>
            <p:cNvSpPr/>
            <p:nvPr/>
          </p:nvSpPr>
          <p:spPr>
            <a:xfrm>
              <a:off x="5791200" y="838200"/>
              <a:ext cx="3048000" cy="27432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115"/>
            <p:cNvCxnSpPr>
              <a:stCxn id="115" idx="0"/>
              <a:endCxn id="115" idx="2"/>
            </p:cNvCxnSpPr>
            <p:nvPr/>
          </p:nvCxnSpPr>
          <p:spPr>
            <a:xfrm rot="16200000" flipH="1">
              <a:off x="5943600" y="2209800"/>
              <a:ext cx="27432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15" idx="1"/>
              <a:endCxn id="115" idx="3"/>
            </p:cNvCxnSpPr>
            <p:nvPr/>
          </p:nvCxnSpPr>
          <p:spPr>
            <a:xfrm rot="10800000" flipH="1">
              <a:off x="5791200" y="2209800"/>
              <a:ext cx="304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>
              <a:off x="7543800" y="1066800"/>
              <a:ext cx="10230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Q1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543799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Q2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019800" y="24384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Q3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6096000" y="1066800"/>
              <a:ext cx="10230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5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Q4</a:t>
              </a:r>
            </a:p>
          </p:txBody>
        </p:sp>
        <p:sp>
          <p:nvSpPr>
            <p:cNvPr id="122" name="Oval 121"/>
            <p:cNvSpPr/>
            <p:nvPr/>
          </p:nvSpPr>
          <p:spPr>
            <a:xfrm>
              <a:off x="7239000" y="2133600"/>
              <a:ext cx="228600" cy="228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Lightning Bolt 122"/>
            <p:cNvSpPr/>
            <p:nvPr/>
          </p:nvSpPr>
          <p:spPr>
            <a:xfrm>
              <a:off x="7315200" y="2133600"/>
              <a:ext cx="152400" cy="304800"/>
            </a:xfrm>
            <a:prstGeom prst="lightningBol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40" name="Picture 16" descr="http://bestclipartblog.com/clipart-pics/tree-clip-art-1.gif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800600" y="3352800"/>
            <a:ext cx="304800" cy="416264"/>
          </a:xfrm>
          <a:prstGeom prst="rect">
            <a:avLst/>
          </a:prstGeom>
          <a:noFill/>
        </p:spPr>
      </p:pic>
      <p:sp>
        <p:nvSpPr>
          <p:cNvPr id="129" name="Freeform 128"/>
          <p:cNvSpPr/>
          <p:nvPr/>
        </p:nvSpPr>
        <p:spPr>
          <a:xfrm>
            <a:off x="605928" y="4109292"/>
            <a:ext cx="2787267" cy="1949985"/>
          </a:xfrm>
          <a:custGeom>
            <a:avLst/>
            <a:gdLst>
              <a:gd name="connsiteX0" fmla="*/ 0 w 2787267"/>
              <a:gd name="connsiteY0" fmla="*/ 1949985 h 1949985"/>
              <a:gd name="connsiteX1" fmla="*/ 77118 w 2787267"/>
              <a:gd name="connsiteY1" fmla="*/ 1938968 h 1949985"/>
              <a:gd name="connsiteX2" fmla="*/ 143219 w 2787267"/>
              <a:gd name="connsiteY2" fmla="*/ 1916935 h 1949985"/>
              <a:gd name="connsiteX3" fmla="*/ 176270 w 2787267"/>
              <a:gd name="connsiteY3" fmla="*/ 1883884 h 1949985"/>
              <a:gd name="connsiteX4" fmla="*/ 220337 w 2787267"/>
              <a:gd name="connsiteY4" fmla="*/ 1872867 h 1949985"/>
              <a:gd name="connsiteX5" fmla="*/ 275421 w 2787267"/>
              <a:gd name="connsiteY5" fmla="*/ 1850833 h 1949985"/>
              <a:gd name="connsiteX6" fmla="*/ 308472 w 2787267"/>
              <a:gd name="connsiteY6" fmla="*/ 1839816 h 1949985"/>
              <a:gd name="connsiteX7" fmla="*/ 374573 w 2787267"/>
              <a:gd name="connsiteY7" fmla="*/ 1806766 h 1949985"/>
              <a:gd name="connsiteX8" fmla="*/ 396607 w 2787267"/>
              <a:gd name="connsiteY8" fmla="*/ 1773715 h 1949985"/>
              <a:gd name="connsiteX9" fmla="*/ 462708 w 2787267"/>
              <a:gd name="connsiteY9" fmla="*/ 1718631 h 1949985"/>
              <a:gd name="connsiteX10" fmla="*/ 539826 w 2787267"/>
              <a:gd name="connsiteY10" fmla="*/ 1641513 h 1949985"/>
              <a:gd name="connsiteX11" fmla="*/ 561860 w 2787267"/>
              <a:gd name="connsiteY11" fmla="*/ 1597445 h 1949985"/>
              <a:gd name="connsiteX12" fmla="*/ 594911 w 2787267"/>
              <a:gd name="connsiteY12" fmla="*/ 1575412 h 1949985"/>
              <a:gd name="connsiteX13" fmla="*/ 605927 w 2787267"/>
              <a:gd name="connsiteY13" fmla="*/ 1542361 h 1949985"/>
              <a:gd name="connsiteX14" fmla="*/ 649995 w 2787267"/>
              <a:gd name="connsiteY14" fmla="*/ 1476260 h 1949985"/>
              <a:gd name="connsiteX15" fmla="*/ 661012 w 2787267"/>
              <a:gd name="connsiteY15" fmla="*/ 1443209 h 1949985"/>
              <a:gd name="connsiteX16" fmla="*/ 738130 w 2787267"/>
              <a:gd name="connsiteY16" fmla="*/ 1344057 h 1949985"/>
              <a:gd name="connsiteX17" fmla="*/ 760164 w 2787267"/>
              <a:gd name="connsiteY17" fmla="*/ 1277956 h 1949985"/>
              <a:gd name="connsiteX18" fmla="*/ 771180 w 2787267"/>
              <a:gd name="connsiteY18" fmla="*/ 1244906 h 1949985"/>
              <a:gd name="connsiteX19" fmla="*/ 793214 w 2787267"/>
              <a:gd name="connsiteY19" fmla="*/ 1123720 h 1949985"/>
              <a:gd name="connsiteX20" fmla="*/ 804231 w 2787267"/>
              <a:gd name="connsiteY20" fmla="*/ 1068636 h 1949985"/>
              <a:gd name="connsiteX21" fmla="*/ 848299 w 2787267"/>
              <a:gd name="connsiteY21" fmla="*/ 991518 h 1949985"/>
              <a:gd name="connsiteX22" fmla="*/ 914400 w 2787267"/>
              <a:gd name="connsiteY22" fmla="*/ 914400 h 1949985"/>
              <a:gd name="connsiteX23" fmla="*/ 958467 w 2787267"/>
              <a:gd name="connsiteY23" fmla="*/ 881349 h 1949985"/>
              <a:gd name="connsiteX24" fmla="*/ 1002535 w 2787267"/>
              <a:gd name="connsiteY24" fmla="*/ 837281 h 1949985"/>
              <a:gd name="connsiteX25" fmla="*/ 1035585 w 2787267"/>
              <a:gd name="connsiteY25" fmla="*/ 826265 h 1949985"/>
              <a:gd name="connsiteX26" fmla="*/ 1079653 w 2787267"/>
              <a:gd name="connsiteY26" fmla="*/ 804231 h 1949985"/>
              <a:gd name="connsiteX27" fmla="*/ 1112703 w 2787267"/>
              <a:gd name="connsiteY27" fmla="*/ 771180 h 1949985"/>
              <a:gd name="connsiteX28" fmla="*/ 1145754 w 2787267"/>
              <a:gd name="connsiteY28" fmla="*/ 749147 h 1949985"/>
              <a:gd name="connsiteX29" fmla="*/ 1189821 w 2787267"/>
              <a:gd name="connsiteY29" fmla="*/ 672028 h 1949985"/>
              <a:gd name="connsiteX30" fmla="*/ 1244906 w 2787267"/>
              <a:gd name="connsiteY30" fmla="*/ 605927 h 1949985"/>
              <a:gd name="connsiteX31" fmla="*/ 1299990 w 2787267"/>
              <a:gd name="connsiteY31" fmla="*/ 550843 h 1949985"/>
              <a:gd name="connsiteX32" fmla="*/ 1344058 w 2787267"/>
              <a:gd name="connsiteY32" fmla="*/ 484742 h 1949985"/>
              <a:gd name="connsiteX33" fmla="*/ 1366091 w 2787267"/>
              <a:gd name="connsiteY33" fmla="*/ 451691 h 1949985"/>
              <a:gd name="connsiteX34" fmla="*/ 1432192 w 2787267"/>
              <a:gd name="connsiteY34" fmla="*/ 385590 h 1949985"/>
              <a:gd name="connsiteX35" fmla="*/ 1443209 w 2787267"/>
              <a:gd name="connsiteY35" fmla="*/ 352539 h 1949985"/>
              <a:gd name="connsiteX36" fmla="*/ 1498294 w 2787267"/>
              <a:gd name="connsiteY36" fmla="*/ 286438 h 1949985"/>
              <a:gd name="connsiteX37" fmla="*/ 1531344 w 2787267"/>
              <a:gd name="connsiteY37" fmla="*/ 264404 h 1949985"/>
              <a:gd name="connsiteX38" fmla="*/ 1564395 w 2787267"/>
              <a:gd name="connsiteY38" fmla="*/ 253388 h 1949985"/>
              <a:gd name="connsiteX39" fmla="*/ 1652530 w 2787267"/>
              <a:gd name="connsiteY39" fmla="*/ 176269 h 1949985"/>
              <a:gd name="connsiteX40" fmla="*/ 1685580 w 2787267"/>
              <a:gd name="connsiteY40" fmla="*/ 143219 h 1949985"/>
              <a:gd name="connsiteX41" fmla="*/ 1751682 w 2787267"/>
              <a:gd name="connsiteY41" fmla="*/ 99151 h 1949985"/>
              <a:gd name="connsiteX42" fmla="*/ 1784732 w 2787267"/>
              <a:gd name="connsiteY42" fmla="*/ 66101 h 1949985"/>
              <a:gd name="connsiteX43" fmla="*/ 1850833 w 2787267"/>
              <a:gd name="connsiteY43" fmla="*/ 44067 h 1949985"/>
              <a:gd name="connsiteX44" fmla="*/ 1883884 w 2787267"/>
              <a:gd name="connsiteY44" fmla="*/ 22033 h 1949985"/>
              <a:gd name="connsiteX45" fmla="*/ 1949985 w 2787267"/>
              <a:gd name="connsiteY45" fmla="*/ 0 h 1949985"/>
              <a:gd name="connsiteX46" fmla="*/ 2060154 w 2787267"/>
              <a:gd name="connsiteY46" fmla="*/ 11016 h 1949985"/>
              <a:gd name="connsiteX47" fmla="*/ 2126255 w 2787267"/>
              <a:gd name="connsiteY47" fmla="*/ 33050 h 1949985"/>
              <a:gd name="connsiteX48" fmla="*/ 2170323 w 2787267"/>
              <a:gd name="connsiteY48" fmla="*/ 44067 h 1949985"/>
              <a:gd name="connsiteX49" fmla="*/ 2291508 w 2787267"/>
              <a:gd name="connsiteY49" fmla="*/ 77118 h 1949985"/>
              <a:gd name="connsiteX50" fmla="*/ 2644048 w 2787267"/>
              <a:gd name="connsiteY50" fmla="*/ 99151 h 1949985"/>
              <a:gd name="connsiteX51" fmla="*/ 2699132 w 2787267"/>
              <a:gd name="connsiteY51" fmla="*/ 143219 h 1949985"/>
              <a:gd name="connsiteX52" fmla="*/ 2765233 w 2787267"/>
              <a:gd name="connsiteY52" fmla="*/ 176269 h 1949985"/>
              <a:gd name="connsiteX53" fmla="*/ 2787267 w 2787267"/>
              <a:gd name="connsiteY53" fmla="*/ 187286 h 194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87267" h="1949985">
                <a:moveTo>
                  <a:pt x="0" y="1949985"/>
                </a:moveTo>
                <a:cubicBezTo>
                  <a:pt x="25706" y="1946313"/>
                  <a:pt x="51816" y="1944807"/>
                  <a:pt x="77118" y="1938968"/>
                </a:cubicBezTo>
                <a:cubicBezTo>
                  <a:pt x="99749" y="1933746"/>
                  <a:pt x="143219" y="1916935"/>
                  <a:pt x="143219" y="1916935"/>
                </a:cubicBezTo>
                <a:cubicBezTo>
                  <a:pt x="154236" y="1905918"/>
                  <a:pt x="162742" y="1891614"/>
                  <a:pt x="176270" y="1883884"/>
                </a:cubicBezTo>
                <a:cubicBezTo>
                  <a:pt x="189416" y="1876372"/>
                  <a:pt x="205973" y="1877655"/>
                  <a:pt x="220337" y="1872867"/>
                </a:cubicBezTo>
                <a:cubicBezTo>
                  <a:pt x="239098" y="1866613"/>
                  <a:pt x="256904" y="1857777"/>
                  <a:pt x="275421" y="1850833"/>
                </a:cubicBezTo>
                <a:cubicBezTo>
                  <a:pt x="286295" y="1846755"/>
                  <a:pt x="298085" y="1845009"/>
                  <a:pt x="308472" y="1839816"/>
                </a:cubicBezTo>
                <a:cubicBezTo>
                  <a:pt x="393901" y="1797103"/>
                  <a:pt x="291498" y="1834459"/>
                  <a:pt x="374573" y="1806766"/>
                </a:cubicBezTo>
                <a:cubicBezTo>
                  <a:pt x="381918" y="1795749"/>
                  <a:pt x="387244" y="1783078"/>
                  <a:pt x="396607" y="1773715"/>
                </a:cubicBezTo>
                <a:cubicBezTo>
                  <a:pt x="498604" y="1671718"/>
                  <a:pt x="354423" y="1844964"/>
                  <a:pt x="462708" y="1718631"/>
                </a:cubicBezTo>
                <a:cubicBezTo>
                  <a:pt x="524402" y="1646654"/>
                  <a:pt x="463444" y="1698799"/>
                  <a:pt x="539826" y="1641513"/>
                </a:cubicBezTo>
                <a:cubicBezTo>
                  <a:pt x="547171" y="1626824"/>
                  <a:pt x="551346" y="1610062"/>
                  <a:pt x="561860" y="1597445"/>
                </a:cubicBezTo>
                <a:cubicBezTo>
                  <a:pt x="570337" y="1587273"/>
                  <a:pt x="586640" y="1585751"/>
                  <a:pt x="594911" y="1575412"/>
                </a:cubicBezTo>
                <a:cubicBezTo>
                  <a:pt x="602165" y="1566344"/>
                  <a:pt x="600287" y="1552512"/>
                  <a:pt x="605927" y="1542361"/>
                </a:cubicBezTo>
                <a:cubicBezTo>
                  <a:pt x="618787" y="1519212"/>
                  <a:pt x="649995" y="1476260"/>
                  <a:pt x="649995" y="1476260"/>
                </a:cubicBezTo>
                <a:cubicBezTo>
                  <a:pt x="653667" y="1465243"/>
                  <a:pt x="655372" y="1453361"/>
                  <a:pt x="661012" y="1443209"/>
                </a:cubicBezTo>
                <a:cubicBezTo>
                  <a:pt x="693956" y="1383910"/>
                  <a:pt x="697983" y="1384204"/>
                  <a:pt x="738130" y="1344057"/>
                </a:cubicBezTo>
                <a:lnTo>
                  <a:pt x="760164" y="1277956"/>
                </a:lnTo>
                <a:lnTo>
                  <a:pt x="771180" y="1244906"/>
                </a:lnTo>
                <a:cubicBezTo>
                  <a:pt x="796626" y="1041338"/>
                  <a:pt x="767740" y="1225616"/>
                  <a:pt x="793214" y="1123720"/>
                </a:cubicBezTo>
                <a:cubicBezTo>
                  <a:pt x="797756" y="1105554"/>
                  <a:pt x="798310" y="1086400"/>
                  <a:pt x="804231" y="1068636"/>
                </a:cubicBezTo>
                <a:cubicBezTo>
                  <a:pt x="812301" y="1044426"/>
                  <a:pt x="833186" y="1012676"/>
                  <a:pt x="848299" y="991518"/>
                </a:cubicBezTo>
                <a:cubicBezTo>
                  <a:pt x="871219" y="959430"/>
                  <a:pt x="884893" y="939692"/>
                  <a:pt x="914400" y="914400"/>
                </a:cubicBezTo>
                <a:cubicBezTo>
                  <a:pt x="928341" y="902451"/>
                  <a:pt x="944649" y="893440"/>
                  <a:pt x="958467" y="881349"/>
                </a:cubicBezTo>
                <a:cubicBezTo>
                  <a:pt x="974101" y="867669"/>
                  <a:pt x="985631" y="849356"/>
                  <a:pt x="1002535" y="837281"/>
                </a:cubicBezTo>
                <a:cubicBezTo>
                  <a:pt x="1011985" y="830531"/>
                  <a:pt x="1024911" y="830839"/>
                  <a:pt x="1035585" y="826265"/>
                </a:cubicBezTo>
                <a:cubicBezTo>
                  <a:pt x="1050680" y="819796"/>
                  <a:pt x="1064964" y="811576"/>
                  <a:pt x="1079653" y="804231"/>
                </a:cubicBezTo>
                <a:cubicBezTo>
                  <a:pt x="1090670" y="793214"/>
                  <a:pt x="1100734" y="781154"/>
                  <a:pt x="1112703" y="771180"/>
                </a:cubicBezTo>
                <a:cubicBezTo>
                  <a:pt x="1122875" y="762704"/>
                  <a:pt x="1136391" y="758509"/>
                  <a:pt x="1145754" y="749147"/>
                </a:cubicBezTo>
                <a:cubicBezTo>
                  <a:pt x="1163650" y="731251"/>
                  <a:pt x="1178299" y="692192"/>
                  <a:pt x="1189821" y="672028"/>
                </a:cubicBezTo>
                <a:cubicBezTo>
                  <a:pt x="1219657" y="619814"/>
                  <a:pt x="1203481" y="655637"/>
                  <a:pt x="1244906" y="605927"/>
                </a:cubicBezTo>
                <a:cubicBezTo>
                  <a:pt x="1290809" y="550843"/>
                  <a:pt x="1239396" y="591239"/>
                  <a:pt x="1299990" y="550843"/>
                </a:cubicBezTo>
                <a:lnTo>
                  <a:pt x="1344058" y="484742"/>
                </a:lnTo>
                <a:cubicBezTo>
                  <a:pt x="1351403" y="473725"/>
                  <a:pt x="1356728" y="461054"/>
                  <a:pt x="1366091" y="451691"/>
                </a:cubicBezTo>
                <a:lnTo>
                  <a:pt x="1432192" y="385590"/>
                </a:lnTo>
                <a:cubicBezTo>
                  <a:pt x="1435864" y="374573"/>
                  <a:pt x="1438015" y="362926"/>
                  <a:pt x="1443209" y="352539"/>
                </a:cubicBezTo>
                <a:cubicBezTo>
                  <a:pt x="1455589" y="327780"/>
                  <a:pt x="1477411" y="303841"/>
                  <a:pt x="1498294" y="286438"/>
                </a:cubicBezTo>
                <a:cubicBezTo>
                  <a:pt x="1508466" y="277962"/>
                  <a:pt x="1519501" y="270325"/>
                  <a:pt x="1531344" y="264404"/>
                </a:cubicBezTo>
                <a:cubicBezTo>
                  <a:pt x="1541731" y="259211"/>
                  <a:pt x="1553378" y="257060"/>
                  <a:pt x="1564395" y="253388"/>
                </a:cubicBezTo>
                <a:cubicBezTo>
                  <a:pt x="1626824" y="159745"/>
                  <a:pt x="1524002" y="304797"/>
                  <a:pt x="1652530" y="176269"/>
                </a:cubicBezTo>
                <a:cubicBezTo>
                  <a:pt x="1663547" y="165252"/>
                  <a:pt x="1673282" y="152784"/>
                  <a:pt x="1685580" y="143219"/>
                </a:cubicBezTo>
                <a:cubicBezTo>
                  <a:pt x="1706483" y="126961"/>
                  <a:pt x="1732957" y="117876"/>
                  <a:pt x="1751682" y="99151"/>
                </a:cubicBezTo>
                <a:cubicBezTo>
                  <a:pt x="1762699" y="88134"/>
                  <a:pt x="1771113" y="73667"/>
                  <a:pt x="1784732" y="66101"/>
                </a:cubicBezTo>
                <a:cubicBezTo>
                  <a:pt x="1805035" y="54822"/>
                  <a:pt x="1831508" y="56950"/>
                  <a:pt x="1850833" y="44067"/>
                </a:cubicBezTo>
                <a:cubicBezTo>
                  <a:pt x="1861850" y="36722"/>
                  <a:pt x="1871784" y="27411"/>
                  <a:pt x="1883884" y="22033"/>
                </a:cubicBezTo>
                <a:cubicBezTo>
                  <a:pt x="1905108" y="12600"/>
                  <a:pt x="1949985" y="0"/>
                  <a:pt x="1949985" y="0"/>
                </a:cubicBezTo>
                <a:cubicBezTo>
                  <a:pt x="1986708" y="3672"/>
                  <a:pt x="2023880" y="4215"/>
                  <a:pt x="2060154" y="11016"/>
                </a:cubicBezTo>
                <a:cubicBezTo>
                  <a:pt x="2082982" y="15296"/>
                  <a:pt x="2103723" y="27417"/>
                  <a:pt x="2126255" y="33050"/>
                </a:cubicBezTo>
                <a:cubicBezTo>
                  <a:pt x="2140944" y="36722"/>
                  <a:pt x="2155764" y="39907"/>
                  <a:pt x="2170323" y="44067"/>
                </a:cubicBezTo>
                <a:cubicBezTo>
                  <a:pt x="2218631" y="57870"/>
                  <a:pt x="2227234" y="69976"/>
                  <a:pt x="2291508" y="77118"/>
                </a:cubicBezTo>
                <a:cubicBezTo>
                  <a:pt x="2474685" y="97471"/>
                  <a:pt x="2357437" y="86691"/>
                  <a:pt x="2644048" y="99151"/>
                </a:cubicBezTo>
                <a:cubicBezTo>
                  <a:pt x="2708392" y="120599"/>
                  <a:pt x="2649300" y="93386"/>
                  <a:pt x="2699132" y="143219"/>
                </a:cubicBezTo>
                <a:cubicBezTo>
                  <a:pt x="2723895" y="167982"/>
                  <a:pt x="2735365" y="164322"/>
                  <a:pt x="2765233" y="176269"/>
                </a:cubicBezTo>
                <a:cubicBezTo>
                  <a:pt x="2772857" y="179319"/>
                  <a:pt x="2779922" y="183614"/>
                  <a:pt x="2787267" y="187286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29"/>
          <p:cNvSpPr/>
          <p:nvPr/>
        </p:nvSpPr>
        <p:spPr>
          <a:xfrm>
            <a:off x="5133860" y="4627084"/>
            <a:ext cx="3591499" cy="2196431"/>
          </a:xfrm>
          <a:custGeom>
            <a:avLst/>
            <a:gdLst>
              <a:gd name="connsiteX0" fmla="*/ 3514381 w 3591499"/>
              <a:gd name="connsiteY0" fmla="*/ 0 h 2196431"/>
              <a:gd name="connsiteX1" fmla="*/ 3525398 w 3591499"/>
              <a:gd name="connsiteY1" fmla="*/ 110169 h 2196431"/>
              <a:gd name="connsiteX2" fmla="*/ 3558448 w 3591499"/>
              <a:gd name="connsiteY2" fmla="*/ 220338 h 2196431"/>
              <a:gd name="connsiteX3" fmla="*/ 3569465 w 3591499"/>
              <a:gd name="connsiteY3" fmla="*/ 253388 h 2196431"/>
              <a:gd name="connsiteX4" fmla="*/ 3591499 w 3591499"/>
              <a:gd name="connsiteY4" fmla="*/ 363557 h 2196431"/>
              <a:gd name="connsiteX5" fmla="*/ 3580482 w 3591499"/>
              <a:gd name="connsiteY5" fmla="*/ 561861 h 2196431"/>
              <a:gd name="connsiteX6" fmla="*/ 3569465 w 3591499"/>
              <a:gd name="connsiteY6" fmla="*/ 605928 h 2196431"/>
              <a:gd name="connsiteX7" fmla="*/ 3558448 w 3591499"/>
              <a:gd name="connsiteY7" fmla="*/ 683046 h 2196431"/>
              <a:gd name="connsiteX8" fmla="*/ 3536415 w 3591499"/>
              <a:gd name="connsiteY8" fmla="*/ 749147 h 2196431"/>
              <a:gd name="connsiteX9" fmla="*/ 3503364 w 3591499"/>
              <a:gd name="connsiteY9" fmla="*/ 815249 h 2196431"/>
              <a:gd name="connsiteX10" fmla="*/ 3426246 w 3591499"/>
              <a:gd name="connsiteY10" fmla="*/ 914400 h 2196431"/>
              <a:gd name="connsiteX11" fmla="*/ 3327094 w 3591499"/>
              <a:gd name="connsiteY11" fmla="*/ 1002535 h 2196431"/>
              <a:gd name="connsiteX12" fmla="*/ 3283027 w 3591499"/>
              <a:gd name="connsiteY12" fmla="*/ 1024569 h 2196431"/>
              <a:gd name="connsiteX13" fmla="*/ 3172858 w 3591499"/>
              <a:gd name="connsiteY13" fmla="*/ 1057620 h 2196431"/>
              <a:gd name="connsiteX14" fmla="*/ 2897436 w 3591499"/>
              <a:gd name="connsiteY14" fmla="*/ 1046603 h 2196431"/>
              <a:gd name="connsiteX15" fmla="*/ 2831335 w 3591499"/>
              <a:gd name="connsiteY15" fmla="*/ 1035586 h 2196431"/>
              <a:gd name="connsiteX16" fmla="*/ 2798285 w 3591499"/>
              <a:gd name="connsiteY16" fmla="*/ 1013552 h 2196431"/>
              <a:gd name="connsiteX17" fmla="*/ 2765234 w 3591499"/>
              <a:gd name="connsiteY17" fmla="*/ 1002535 h 2196431"/>
              <a:gd name="connsiteX18" fmla="*/ 2721167 w 3591499"/>
              <a:gd name="connsiteY18" fmla="*/ 980502 h 2196431"/>
              <a:gd name="connsiteX19" fmla="*/ 2688116 w 3591499"/>
              <a:gd name="connsiteY19" fmla="*/ 958468 h 2196431"/>
              <a:gd name="connsiteX20" fmla="*/ 2644048 w 3591499"/>
              <a:gd name="connsiteY20" fmla="*/ 947451 h 2196431"/>
              <a:gd name="connsiteX21" fmla="*/ 2566930 w 3591499"/>
              <a:gd name="connsiteY21" fmla="*/ 892367 h 2196431"/>
              <a:gd name="connsiteX22" fmla="*/ 2533880 w 3591499"/>
              <a:gd name="connsiteY22" fmla="*/ 870333 h 2196431"/>
              <a:gd name="connsiteX23" fmla="*/ 2500829 w 3591499"/>
              <a:gd name="connsiteY23" fmla="*/ 837282 h 2196431"/>
              <a:gd name="connsiteX24" fmla="*/ 2456762 w 3591499"/>
              <a:gd name="connsiteY24" fmla="*/ 815249 h 2196431"/>
              <a:gd name="connsiteX25" fmla="*/ 2423711 w 3591499"/>
              <a:gd name="connsiteY25" fmla="*/ 782198 h 2196431"/>
              <a:gd name="connsiteX26" fmla="*/ 2390660 w 3591499"/>
              <a:gd name="connsiteY26" fmla="*/ 760164 h 2196431"/>
              <a:gd name="connsiteX27" fmla="*/ 2368627 w 3591499"/>
              <a:gd name="connsiteY27" fmla="*/ 727114 h 2196431"/>
              <a:gd name="connsiteX28" fmla="*/ 2269475 w 3591499"/>
              <a:gd name="connsiteY28" fmla="*/ 683046 h 2196431"/>
              <a:gd name="connsiteX29" fmla="*/ 2203374 w 3591499"/>
              <a:gd name="connsiteY29" fmla="*/ 649996 h 2196431"/>
              <a:gd name="connsiteX30" fmla="*/ 2115239 w 3591499"/>
              <a:gd name="connsiteY30" fmla="*/ 616945 h 2196431"/>
              <a:gd name="connsiteX31" fmla="*/ 2082188 w 3591499"/>
              <a:gd name="connsiteY31" fmla="*/ 594911 h 2196431"/>
              <a:gd name="connsiteX32" fmla="*/ 2016087 w 3591499"/>
              <a:gd name="connsiteY32" fmla="*/ 572877 h 2196431"/>
              <a:gd name="connsiteX33" fmla="*/ 2016087 w 3591499"/>
              <a:gd name="connsiteY33" fmla="*/ 572877 h 2196431"/>
              <a:gd name="connsiteX34" fmla="*/ 1927952 w 3591499"/>
              <a:gd name="connsiteY34" fmla="*/ 550844 h 2196431"/>
              <a:gd name="connsiteX35" fmla="*/ 1718632 w 3591499"/>
              <a:gd name="connsiteY35" fmla="*/ 572877 h 2196431"/>
              <a:gd name="connsiteX36" fmla="*/ 1652530 w 3591499"/>
              <a:gd name="connsiteY36" fmla="*/ 594911 h 2196431"/>
              <a:gd name="connsiteX37" fmla="*/ 1619480 w 3591499"/>
              <a:gd name="connsiteY37" fmla="*/ 605928 h 2196431"/>
              <a:gd name="connsiteX38" fmla="*/ 1553379 w 3591499"/>
              <a:gd name="connsiteY38" fmla="*/ 638979 h 2196431"/>
              <a:gd name="connsiteX39" fmla="*/ 1520328 w 3591499"/>
              <a:gd name="connsiteY39" fmla="*/ 661012 h 2196431"/>
              <a:gd name="connsiteX40" fmla="*/ 1454227 w 3591499"/>
              <a:gd name="connsiteY40" fmla="*/ 683046 h 2196431"/>
              <a:gd name="connsiteX41" fmla="*/ 1355075 w 3591499"/>
              <a:gd name="connsiteY41" fmla="*/ 727114 h 2196431"/>
              <a:gd name="connsiteX42" fmla="*/ 1311007 w 3591499"/>
              <a:gd name="connsiteY42" fmla="*/ 749147 h 2196431"/>
              <a:gd name="connsiteX43" fmla="*/ 1277957 w 3591499"/>
              <a:gd name="connsiteY43" fmla="*/ 771181 h 2196431"/>
              <a:gd name="connsiteX44" fmla="*/ 1211856 w 3591499"/>
              <a:gd name="connsiteY44" fmla="*/ 793215 h 2196431"/>
              <a:gd name="connsiteX45" fmla="*/ 1167788 w 3591499"/>
              <a:gd name="connsiteY45" fmla="*/ 826265 h 2196431"/>
              <a:gd name="connsiteX46" fmla="*/ 1068636 w 3591499"/>
              <a:gd name="connsiteY46" fmla="*/ 881350 h 2196431"/>
              <a:gd name="connsiteX47" fmla="*/ 1002535 w 3591499"/>
              <a:gd name="connsiteY47" fmla="*/ 925417 h 2196431"/>
              <a:gd name="connsiteX48" fmla="*/ 936434 w 3591499"/>
              <a:gd name="connsiteY48" fmla="*/ 969485 h 2196431"/>
              <a:gd name="connsiteX49" fmla="*/ 870333 w 3591499"/>
              <a:gd name="connsiteY49" fmla="*/ 1035586 h 2196431"/>
              <a:gd name="connsiteX50" fmla="*/ 837282 w 3591499"/>
              <a:gd name="connsiteY50" fmla="*/ 1068636 h 2196431"/>
              <a:gd name="connsiteX51" fmla="*/ 793215 w 3591499"/>
              <a:gd name="connsiteY51" fmla="*/ 1101687 h 2196431"/>
              <a:gd name="connsiteX52" fmla="*/ 760164 w 3591499"/>
              <a:gd name="connsiteY52" fmla="*/ 1134738 h 2196431"/>
              <a:gd name="connsiteX53" fmla="*/ 738130 w 3591499"/>
              <a:gd name="connsiteY53" fmla="*/ 1167788 h 2196431"/>
              <a:gd name="connsiteX54" fmla="*/ 705080 w 3591499"/>
              <a:gd name="connsiteY54" fmla="*/ 1178805 h 2196431"/>
              <a:gd name="connsiteX55" fmla="*/ 638979 w 3591499"/>
              <a:gd name="connsiteY55" fmla="*/ 1244906 h 2196431"/>
              <a:gd name="connsiteX56" fmla="*/ 572877 w 3591499"/>
              <a:gd name="connsiteY56" fmla="*/ 1311008 h 2196431"/>
              <a:gd name="connsiteX57" fmla="*/ 506776 w 3591499"/>
              <a:gd name="connsiteY57" fmla="*/ 1377109 h 2196431"/>
              <a:gd name="connsiteX58" fmla="*/ 429658 w 3591499"/>
              <a:gd name="connsiteY58" fmla="*/ 1443210 h 2196431"/>
              <a:gd name="connsiteX59" fmla="*/ 363557 w 3591499"/>
              <a:gd name="connsiteY59" fmla="*/ 1498294 h 2196431"/>
              <a:gd name="connsiteX60" fmla="*/ 308473 w 3591499"/>
              <a:gd name="connsiteY60" fmla="*/ 1564396 h 2196431"/>
              <a:gd name="connsiteX61" fmla="*/ 275422 w 3591499"/>
              <a:gd name="connsiteY61" fmla="*/ 1586429 h 2196431"/>
              <a:gd name="connsiteX62" fmla="*/ 242371 w 3591499"/>
              <a:gd name="connsiteY62" fmla="*/ 1652530 h 2196431"/>
              <a:gd name="connsiteX63" fmla="*/ 220338 w 3591499"/>
              <a:gd name="connsiteY63" fmla="*/ 1718632 h 2196431"/>
              <a:gd name="connsiteX64" fmla="*/ 198304 w 3591499"/>
              <a:gd name="connsiteY64" fmla="*/ 1784733 h 2196431"/>
              <a:gd name="connsiteX65" fmla="*/ 187287 w 3591499"/>
              <a:gd name="connsiteY65" fmla="*/ 1817783 h 2196431"/>
              <a:gd name="connsiteX66" fmla="*/ 165253 w 3591499"/>
              <a:gd name="connsiteY66" fmla="*/ 1850834 h 2196431"/>
              <a:gd name="connsiteX67" fmla="*/ 143220 w 3591499"/>
              <a:gd name="connsiteY67" fmla="*/ 1916935 h 2196431"/>
              <a:gd name="connsiteX68" fmla="*/ 132203 w 3591499"/>
              <a:gd name="connsiteY68" fmla="*/ 1949986 h 2196431"/>
              <a:gd name="connsiteX69" fmla="*/ 110169 w 3591499"/>
              <a:gd name="connsiteY69" fmla="*/ 2038121 h 2196431"/>
              <a:gd name="connsiteX70" fmla="*/ 88135 w 3591499"/>
              <a:gd name="connsiteY70" fmla="*/ 2104222 h 2196431"/>
              <a:gd name="connsiteX71" fmla="*/ 66101 w 3591499"/>
              <a:gd name="connsiteY71" fmla="*/ 2137273 h 2196431"/>
              <a:gd name="connsiteX72" fmla="*/ 55085 w 3591499"/>
              <a:gd name="connsiteY72" fmla="*/ 2170323 h 2196431"/>
              <a:gd name="connsiteX73" fmla="*/ 0 w 3591499"/>
              <a:gd name="connsiteY73" fmla="*/ 2192357 h 219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591499" h="2196431">
                <a:moveTo>
                  <a:pt x="3514381" y="0"/>
                </a:moveTo>
                <a:cubicBezTo>
                  <a:pt x="3518053" y="36723"/>
                  <a:pt x="3520179" y="73634"/>
                  <a:pt x="3525398" y="110169"/>
                </a:cubicBezTo>
                <a:cubicBezTo>
                  <a:pt x="3529560" y="139301"/>
                  <a:pt x="3550784" y="197345"/>
                  <a:pt x="3558448" y="220338"/>
                </a:cubicBezTo>
                <a:cubicBezTo>
                  <a:pt x="3562120" y="231355"/>
                  <a:pt x="3566649" y="242122"/>
                  <a:pt x="3569465" y="253388"/>
                </a:cubicBezTo>
                <a:cubicBezTo>
                  <a:pt x="3585900" y="319127"/>
                  <a:pt x="3577993" y="282521"/>
                  <a:pt x="3591499" y="363557"/>
                </a:cubicBezTo>
                <a:cubicBezTo>
                  <a:pt x="3587827" y="429658"/>
                  <a:pt x="3586476" y="495930"/>
                  <a:pt x="3580482" y="561861"/>
                </a:cubicBezTo>
                <a:cubicBezTo>
                  <a:pt x="3579111" y="576940"/>
                  <a:pt x="3572174" y="591031"/>
                  <a:pt x="3569465" y="605928"/>
                </a:cubicBezTo>
                <a:cubicBezTo>
                  <a:pt x="3564820" y="631476"/>
                  <a:pt x="3564287" y="657744"/>
                  <a:pt x="3558448" y="683046"/>
                </a:cubicBezTo>
                <a:cubicBezTo>
                  <a:pt x="3553226" y="705677"/>
                  <a:pt x="3549298" y="729822"/>
                  <a:pt x="3536415" y="749147"/>
                </a:cubicBezTo>
                <a:cubicBezTo>
                  <a:pt x="3438602" y="895866"/>
                  <a:pt x="3579381" y="678418"/>
                  <a:pt x="3503364" y="815249"/>
                </a:cubicBezTo>
                <a:cubicBezTo>
                  <a:pt x="3452462" y="906874"/>
                  <a:pt x="3476959" y="855236"/>
                  <a:pt x="3426246" y="914400"/>
                </a:cubicBezTo>
                <a:cubicBezTo>
                  <a:pt x="3379176" y="969315"/>
                  <a:pt x="3405777" y="963193"/>
                  <a:pt x="3327094" y="1002535"/>
                </a:cubicBezTo>
                <a:cubicBezTo>
                  <a:pt x="3312405" y="1009880"/>
                  <a:pt x="3298275" y="1018470"/>
                  <a:pt x="3283027" y="1024569"/>
                </a:cubicBezTo>
                <a:cubicBezTo>
                  <a:pt x="3238323" y="1042451"/>
                  <a:pt x="3216144" y="1046799"/>
                  <a:pt x="3172858" y="1057620"/>
                </a:cubicBezTo>
                <a:cubicBezTo>
                  <a:pt x="3081051" y="1053948"/>
                  <a:pt x="2989126" y="1052519"/>
                  <a:pt x="2897436" y="1046603"/>
                </a:cubicBezTo>
                <a:cubicBezTo>
                  <a:pt x="2875145" y="1045165"/>
                  <a:pt x="2852526" y="1042650"/>
                  <a:pt x="2831335" y="1035586"/>
                </a:cubicBezTo>
                <a:cubicBezTo>
                  <a:pt x="2818774" y="1031399"/>
                  <a:pt x="2810128" y="1019473"/>
                  <a:pt x="2798285" y="1013552"/>
                </a:cubicBezTo>
                <a:cubicBezTo>
                  <a:pt x="2787898" y="1008358"/>
                  <a:pt x="2775908" y="1007109"/>
                  <a:pt x="2765234" y="1002535"/>
                </a:cubicBezTo>
                <a:cubicBezTo>
                  <a:pt x="2750139" y="996066"/>
                  <a:pt x="2735426" y="988650"/>
                  <a:pt x="2721167" y="980502"/>
                </a:cubicBezTo>
                <a:cubicBezTo>
                  <a:pt x="2709671" y="973933"/>
                  <a:pt x="2700286" y="963684"/>
                  <a:pt x="2688116" y="958468"/>
                </a:cubicBezTo>
                <a:cubicBezTo>
                  <a:pt x="2674199" y="952504"/>
                  <a:pt x="2658737" y="951123"/>
                  <a:pt x="2644048" y="947451"/>
                </a:cubicBezTo>
                <a:cubicBezTo>
                  <a:pt x="2562509" y="906680"/>
                  <a:pt x="2633923" y="948194"/>
                  <a:pt x="2566930" y="892367"/>
                </a:cubicBezTo>
                <a:cubicBezTo>
                  <a:pt x="2556758" y="883891"/>
                  <a:pt x="2544052" y="878809"/>
                  <a:pt x="2533880" y="870333"/>
                </a:cubicBezTo>
                <a:cubicBezTo>
                  <a:pt x="2521911" y="860359"/>
                  <a:pt x="2513507" y="846338"/>
                  <a:pt x="2500829" y="837282"/>
                </a:cubicBezTo>
                <a:cubicBezTo>
                  <a:pt x="2487465" y="827737"/>
                  <a:pt x="2471451" y="822593"/>
                  <a:pt x="2456762" y="815249"/>
                </a:cubicBezTo>
                <a:cubicBezTo>
                  <a:pt x="2445745" y="804232"/>
                  <a:pt x="2435680" y="792172"/>
                  <a:pt x="2423711" y="782198"/>
                </a:cubicBezTo>
                <a:cubicBezTo>
                  <a:pt x="2413539" y="773721"/>
                  <a:pt x="2400023" y="769527"/>
                  <a:pt x="2390660" y="760164"/>
                </a:cubicBezTo>
                <a:cubicBezTo>
                  <a:pt x="2381298" y="750802"/>
                  <a:pt x="2377989" y="736476"/>
                  <a:pt x="2368627" y="727114"/>
                </a:cubicBezTo>
                <a:cubicBezTo>
                  <a:pt x="2323783" y="682270"/>
                  <a:pt x="2334926" y="726680"/>
                  <a:pt x="2269475" y="683046"/>
                </a:cubicBezTo>
                <a:cubicBezTo>
                  <a:pt x="2226762" y="654571"/>
                  <a:pt x="2248985" y="665199"/>
                  <a:pt x="2203374" y="649996"/>
                </a:cubicBezTo>
                <a:cubicBezTo>
                  <a:pt x="2125863" y="598322"/>
                  <a:pt x="2224148" y="657786"/>
                  <a:pt x="2115239" y="616945"/>
                </a:cubicBezTo>
                <a:cubicBezTo>
                  <a:pt x="2102841" y="612296"/>
                  <a:pt x="2094288" y="600289"/>
                  <a:pt x="2082188" y="594911"/>
                </a:cubicBezTo>
                <a:cubicBezTo>
                  <a:pt x="2060964" y="585478"/>
                  <a:pt x="2038121" y="580222"/>
                  <a:pt x="2016087" y="572877"/>
                </a:cubicBezTo>
                <a:lnTo>
                  <a:pt x="2016087" y="572877"/>
                </a:lnTo>
                <a:lnTo>
                  <a:pt x="1927952" y="550844"/>
                </a:lnTo>
                <a:cubicBezTo>
                  <a:pt x="1860100" y="555691"/>
                  <a:pt x="1786091" y="554480"/>
                  <a:pt x="1718632" y="572877"/>
                </a:cubicBezTo>
                <a:cubicBezTo>
                  <a:pt x="1696224" y="578988"/>
                  <a:pt x="1674564" y="587566"/>
                  <a:pt x="1652530" y="594911"/>
                </a:cubicBezTo>
                <a:cubicBezTo>
                  <a:pt x="1641513" y="598583"/>
                  <a:pt x="1629142" y="599486"/>
                  <a:pt x="1619480" y="605928"/>
                </a:cubicBezTo>
                <a:cubicBezTo>
                  <a:pt x="1524768" y="669069"/>
                  <a:pt x="1644595" y="593372"/>
                  <a:pt x="1553379" y="638979"/>
                </a:cubicBezTo>
                <a:cubicBezTo>
                  <a:pt x="1541536" y="644900"/>
                  <a:pt x="1532427" y="655635"/>
                  <a:pt x="1520328" y="661012"/>
                </a:cubicBezTo>
                <a:cubicBezTo>
                  <a:pt x="1499104" y="670445"/>
                  <a:pt x="1473552" y="670163"/>
                  <a:pt x="1454227" y="683046"/>
                </a:cubicBezTo>
                <a:cubicBezTo>
                  <a:pt x="1357020" y="747851"/>
                  <a:pt x="1512376" y="648467"/>
                  <a:pt x="1355075" y="727114"/>
                </a:cubicBezTo>
                <a:cubicBezTo>
                  <a:pt x="1340386" y="734458"/>
                  <a:pt x="1325266" y="740999"/>
                  <a:pt x="1311007" y="749147"/>
                </a:cubicBezTo>
                <a:cubicBezTo>
                  <a:pt x="1299511" y="755716"/>
                  <a:pt x="1290056" y="765803"/>
                  <a:pt x="1277957" y="771181"/>
                </a:cubicBezTo>
                <a:cubicBezTo>
                  <a:pt x="1256733" y="780614"/>
                  <a:pt x="1211856" y="793215"/>
                  <a:pt x="1211856" y="793215"/>
                </a:cubicBezTo>
                <a:cubicBezTo>
                  <a:pt x="1197167" y="804232"/>
                  <a:pt x="1183730" y="817155"/>
                  <a:pt x="1167788" y="826265"/>
                </a:cubicBezTo>
                <a:cubicBezTo>
                  <a:pt x="1103140" y="863206"/>
                  <a:pt x="1159166" y="790820"/>
                  <a:pt x="1068636" y="881350"/>
                </a:cubicBezTo>
                <a:cubicBezTo>
                  <a:pt x="1027374" y="922612"/>
                  <a:pt x="1050366" y="909473"/>
                  <a:pt x="1002535" y="925417"/>
                </a:cubicBezTo>
                <a:cubicBezTo>
                  <a:pt x="980501" y="940106"/>
                  <a:pt x="955159" y="950760"/>
                  <a:pt x="936434" y="969485"/>
                </a:cubicBezTo>
                <a:lnTo>
                  <a:pt x="870333" y="1035586"/>
                </a:lnTo>
                <a:cubicBezTo>
                  <a:pt x="859316" y="1046603"/>
                  <a:pt x="849746" y="1059288"/>
                  <a:pt x="837282" y="1068636"/>
                </a:cubicBezTo>
                <a:cubicBezTo>
                  <a:pt x="822593" y="1079653"/>
                  <a:pt x="807156" y="1089737"/>
                  <a:pt x="793215" y="1101687"/>
                </a:cubicBezTo>
                <a:cubicBezTo>
                  <a:pt x="781386" y="1111827"/>
                  <a:pt x="770138" y="1122769"/>
                  <a:pt x="760164" y="1134738"/>
                </a:cubicBezTo>
                <a:cubicBezTo>
                  <a:pt x="751688" y="1144910"/>
                  <a:pt x="748469" y="1159517"/>
                  <a:pt x="738130" y="1167788"/>
                </a:cubicBezTo>
                <a:cubicBezTo>
                  <a:pt x="729062" y="1175042"/>
                  <a:pt x="716097" y="1175133"/>
                  <a:pt x="705080" y="1178805"/>
                </a:cubicBezTo>
                <a:cubicBezTo>
                  <a:pt x="653152" y="1256697"/>
                  <a:pt x="720969" y="1162916"/>
                  <a:pt x="638979" y="1244906"/>
                </a:cubicBezTo>
                <a:cubicBezTo>
                  <a:pt x="556988" y="1326897"/>
                  <a:pt x="650768" y="1259081"/>
                  <a:pt x="572877" y="1311008"/>
                </a:cubicBezTo>
                <a:cubicBezTo>
                  <a:pt x="464867" y="1455023"/>
                  <a:pt x="603431" y="1280454"/>
                  <a:pt x="506776" y="1377109"/>
                </a:cubicBezTo>
                <a:cubicBezTo>
                  <a:pt x="435269" y="1448616"/>
                  <a:pt x="515733" y="1400172"/>
                  <a:pt x="429658" y="1443210"/>
                </a:cubicBezTo>
                <a:cubicBezTo>
                  <a:pt x="386220" y="1508367"/>
                  <a:pt x="434716" y="1447467"/>
                  <a:pt x="363557" y="1498294"/>
                </a:cubicBezTo>
                <a:cubicBezTo>
                  <a:pt x="300381" y="1543419"/>
                  <a:pt x="356792" y="1516077"/>
                  <a:pt x="308473" y="1564396"/>
                </a:cubicBezTo>
                <a:cubicBezTo>
                  <a:pt x="299110" y="1573759"/>
                  <a:pt x="286439" y="1579085"/>
                  <a:pt x="275422" y="1586429"/>
                </a:cubicBezTo>
                <a:cubicBezTo>
                  <a:pt x="235239" y="1706978"/>
                  <a:pt x="299327" y="1524378"/>
                  <a:pt x="242371" y="1652530"/>
                </a:cubicBezTo>
                <a:cubicBezTo>
                  <a:pt x="232938" y="1673754"/>
                  <a:pt x="227682" y="1696598"/>
                  <a:pt x="220338" y="1718632"/>
                </a:cubicBezTo>
                <a:lnTo>
                  <a:pt x="198304" y="1784733"/>
                </a:lnTo>
                <a:cubicBezTo>
                  <a:pt x="194632" y="1795750"/>
                  <a:pt x="193729" y="1808121"/>
                  <a:pt x="187287" y="1817783"/>
                </a:cubicBezTo>
                <a:cubicBezTo>
                  <a:pt x="179942" y="1828800"/>
                  <a:pt x="170631" y="1838734"/>
                  <a:pt x="165253" y="1850834"/>
                </a:cubicBezTo>
                <a:cubicBezTo>
                  <a:pt x="155820" y="1872058"/>
                  <a:pt x="150564" y="1894901"/>
                  <a:pt x="143220" y="1916935"/>
                </a:cubicBezTo>
                <a:cubicBezTo>
                  <a:pt x="139548" y="1927952"/>
                  <a:pt x="135020" y="1938720"/>
                  <a:pt x="132203" y="1949986"/>
                </a:cubicBezTo>
                <a:cubicBezTo>
                  <a:pt x="124858" y="1979364"/>
                  <a:pt x="119745" y="2009393"/>
                  <a:pt x="110169" y="2038121"/>
                </a:cubicBezTo>
                <a:cubicBezTo>
                  <a:pt x="102824" y="2060155"/>
                  <a:pt x="101018" y="2084897"/>
                  <a:pt x="88135" y="2104222"/>
                </a:cubicBezTo>
                <a:lnTo>
                  <a:pt x="66101" y="2137273"/>
                </a:lnTo>
                <a:cubicBezTo>
                  <a:pt x="62429" y="2148290"/>
                  <a:pt x="62339" y="2161255"/>
                  <a:pt x="55085" y="2170323"/>
                </a:cubicBezTo>
                <a:cubicBezTo>
                  <a:pt x="34199" y="2196431"/>
                  <a:pt x="25137" y="2192357"/>
                  <a:pt x="0" y="2192357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6324600" y="304800"/>
            <a:ext cx="1295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GA1</a:t>
            </a:r>
            <a:endParaRPr lang="en-US" sz="32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066800" y="152400"/>
            <a:ext cx="1295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GA2</a:t>
            </a:r>
            <a:endParaRPr lang="en-US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762000" y="3581400"/>
            <a:ext cx="1295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GA3</a:t>
            </a:r>
            <a:endParaRPr lang="en-US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7391400" y="4343400"/>
            <a:ext cx="1295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GA4</a:t>
            </a:r>
            <a:endParaRPr lang="en-US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92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6" grpId="0"/>
      <p:bldP spid="87" grpId="0"/>
      <p:bldP spid="88" grpId="0"/>
      <p:bldP spid="89" grpId="0"/>
      <p:bldP spid="127" grpId="0"/>
      <p:bldP spid="128" grpId="0"/>
      <p:bldP spid="131" grpId="0"/>
      <p:bldP spid="1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Mobile Kraaling and grazing blocks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defRPr/>
            </a:pPr>
            <a:r>
              <a:rPr lang="en-ZA" smtClean="0"/>
              <a:t>Mobile overnight kraal located away from village during the summer months around which herd is controlled to graze in blocks/quadrants (Q1,Q2 etc) . </a:t>
            </a:r>
          </a:p>
          <a:p>
            <a:pPr lvl="0">
              <a:defRPr/>
            </a:pPr>
            <a:r>
              <a:rPr lang="en-ZA" smtClean="0"/>
              <a:t>Depending on grazing conditions, the basic approach is to graze each quadrant for a week at a time, after which the kraal is moved to a new grazing area (GA). </a:t>
            </a:r>
          </a:p>
          <a:p>
            <a:pPr lvl="0">
              <a:defRPr/>
            </a:pPr>
            <a:r>
              <a:rPr lang="en-ZA" smtClean="0"/>
              <a:t>Ideally both grazing areas and grazing quadrants should utilise natural boundaries as far as possible to ease implementation.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8094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GRAZING AREAS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ZA" smtClean="0"/>
              <a:t>Ideally up to 4 GA should be allocated for each herd = maximum resting and re-growth of grass in between quadrant grazing and also to rest each GA rotationally for a whole season every 3</a:t>
            </a:r>
            <a:r>
              <a:rPr lang="en-ZA" baseline="30000" smtClean="0"/>
              <a:t>rd</a:t>
            </a:r>
            <a:r>
              <a:rPr lang="en-ZA" smtClean="0"/>
              <a:t> summer.</a:t>
            </a: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6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iketsi grazing plan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252353" cy="6553200"/>
          </a:xfrm>
        </p:spPr>
      </p:pic>
    </p:spTree>
    <p:extLst>
      <p:ext uri="{BB962C8B-B14F-4D97-AF65-F5344CB8AC3E}">
        <p14:creationId xmlns:p14="http://schemas.microsoft.com/office/powerpoint/2010/main" xmlns="" val="534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APPROACH IS USED?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486400"/>
          </a:xfrm>
        </p:spPr>
        <p:txBody>
          <a:bodyPr>
            <a:normAutofit/>
          </a:bodyPr>
          <a:lstStyle/>
          <a:p>
            <a:r>
              <a:rPr lang="en-US" smtClean="0"/>
              <a:t>Approached tribal structure firstly (chief and local headmen);</a:t>
            </a:r>
          </a:p>
          <a:p>
            <a:r>
              <a:rPr lang="en-US" smtClean="0"/>
              <a:t>Working with villages keen to improve, but willing to commit and test;</a:t>
            </a:r>
          </a:p>
          <a:p>
            <a:r>
              <a:rPr lang="en-US" smtClean="0"/>
              <a:t>ERS long term HLM work at Motseng;</a:t>
            </a:r>
          </a:p>
          <a:p>
            <a:r>
              <a:rPr lang="en-US" smtClean="0"/>
              <a:t>Integrated with alien plant eradication and restoration of ecosystem services (water catchment area);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16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IS IT BEING IMPLEMENTED?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Mobile electric kraal for stockposting</a:t>
            </a:r>
          </a:p>
          <a:p>
            <a:r>
              <a:rPr lang="en-US" smtClean="0"/>
              <a:t>Animal handling facilities (treatments, marking, sales etc)</a:t>
            </a:r>
          </a:p>
          <a:p>
            <a:r>
              <a:rPr lang="en-US" smtClean="0"/>
              <a:t>Livestock tagging and record-keeping on central database</a:t>
            </a:r>
          </a:p>
          <a:p>
            <a:r>
              <a:rPr lang="en-US" smtClean="0"/>
              <a:t>Vaccinations as incentives and reward</a:t>
            </a:r>
          </a:p>
          <a:p>
            <a:r>
              <a:rPr lang="en-US" smtClean="0"/>
              <a:t>Linking to market</a:t>
            </a:r>
          </a:p>
          <a:p>
            <a:r>
              <a:rPr lang="en-US" smtClean="0"/>
              <a:t>ECORANGERS (herders) from village through NRM funds (Dept. Env Affairs) with existing herders</a:t>
            </a:r>
          </a:p>
          <a:p>
            <a:r>
              <a:rPr lang="en-US" smtClean="0"/>
              <a:t>Signed agreements with livestock owners for set period to commit both parties</a:t>
            </a:r>
          </a:p>
          <a:p>
            <a:r>
              <a:rPr lang="en-US" smtClean="0"/>
              <a:t>Veld condition assessments to compare stocking rates and carrying capacity and to measure change in condition over time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77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Upper Umzimvubu Catchment Clearing</a:t>
            </a:r>
            <a:r>
              <a:rPr lang="en-US" smtClean="0"/>
              <a:t>:  </a:t>
            </a:r>
            <a:r>
              <a:rPr lang="en-US" smtClean="0">
                <a:latin typeface="Arial" pitchFamily="34" charset="0"/>
                <a:ea typeface="ＭＳ Ｐゴシック" pitchFamily="34" charset="-128"/>
              </a:rPr>
              <a:t> 50 people clearing only and 28 ecorangers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 descr="IMG-20131004-WA0000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 bwMode="auto"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4643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IMG-20131008-WA0001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Once areas are cleared, need to restore grass quickly to prevent </a:t>
            </a:r>
            <a:r>
              <a:rPr lang="en-US" dirty="0" err="1" smtClean="0"/>
              <a:t>regrowth</a:t>
            </a:r>
            <a:r>
              <a:rPr lang="en-US" dirty="0" smtClean="0"/>
              <a:t> and erosion…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4082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 do ecorangers do this??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 bwMode="auto"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40971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20140124_130850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Grazing planning with elders and CSA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3731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Training and veld assessment and monitoring</a:t>
            </a:r>
            <a:endParaRPr lang="en-US"/>
          </a:p>
        </p:txBody>
      </p:sp>
      <p:pic>
        <p:nvPicPr>
          <p:cNvPr id="6" name="Picture Placeholder 5" descr="20140206_143800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9837378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IMG-20140304-WA0003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Ecorangers assist in ear-tagging livestock going into communal herd, providing ownership tracking and traceability for market and prevention against stock theft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6751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0464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IMG-20140311-WA0003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And vaccinations for improved livestock health and associated revenue potential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2359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Ecorangers manage mobile kraal…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16" y="228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99845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ensure concentration of dung on areas requiring restoration…</a:t>
            </a:r>
            <a:endParaRPr lang="en-US" dirty="0"/>
          </a:p>
        </p:txBody>
      </p:sp>
      <p:pic>
        <p:nvPicPr>
          <p:cNvPr id="6" name="Picture Placeholder 5" descr="Motseng kraal 4 after moving(12 days) (4)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834085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460" y="7620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797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Cover with trampling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4100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Line of wattle outside trampling site</a:t>
            </a: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038600" y="1828800"/>
            <a:ext cx="533400" cy="3429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45615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Ntate Leisa explaining how it works (1)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2550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32657"/>
            <a:ext cx="8153400" cy="61150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89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775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2945219"/>
            <a:ext cx="9144001" cy="606054"/>
            <a:chOff x="-1" y="2945219"/>
            <a:chExt cx="9144001" cy="606054"/>
          </a:xfrm>
        </p:grpSpPr>
        <p:sp>
          <p:nvSpPr>
            <p:cNvPr id="3" name="Rectangle 2"/>
            <p:cNvSpPr/>
            <p:nvPr/>
          </p:nvSpPr>
          <p:spPr>
            <a:xfrm>
              <a:off x="0" y="2955850"/>
              <a:ext cx="9144000" cy="595423"/>
            </a:xfrm>
            <a:prstGeom prst="rect">
              <a:avLst/>
            </a:prstGeom>
            <a:solidFill>
              <a:srgbClr val="2E75B6">
                <a:alpha val="8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MEAT NATURALLY PTY</a:t>
              </a:r>
              <a:endParaRPr lang="en-US" sz="2400" b="1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-1" y="2945219"/>
              <a:ext cx="9144000" cy="106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-1" y="3535326"/>
              <a:ext cx="9144000" cy="106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7610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hlinkClick r:id="" action="ppaction://noaction"/>
              </a:rPr>
              <a:t>meat naturally PTY: vision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353994"/>
            <a:ext cx="3917938" cy="1019926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b="1" dirty="0">
                <a:solidFill>
                  <a:prstClr val="white"/>
                </a:solidFill>
              </a:rPr>
              <a:t>Production / Landscape Restoration Products &amp; Services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62492" y="3565790"/>
            <a:ext cx="1174865" cy="11728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b="1" dirty="0">
                <a:solidFill>
                  <a:prstClr val="black"/>
                </a:solidFill>
              </a:rPr>
              <a:t>Mobile Auctions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68861" y="2353994"/>
            <a:ext cx="3917938" cy="10199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b="1" dirty="0">
                <a:solidFill>
                  <a:prstClr val="black"/>
                </a:solidFill>
              </a:rPr>
              <a:t>Sales Support Product &amp; Services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48352" y="3565790"/>
            <a:ext cx="1174865" cy="11728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b="1" dirty="0">
                <a:solidFill>
                  <a:prstClr val="black"/>
                </a:solidFill>
              </a:rPr>
              <a:t>Market Contracting &amp; Distribution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34213" y="3565790"/>
            <a:ext cx="1174865" cy="11728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b="1" dirty="0">
                <a:solidFill>
                  <a:prstClr val="black"/>
                </a:solidFill>
              </a:rPr>
              <a:t>Auditing of </a:t>
            </a:r>
            <a:r>
              <a:rPr lang="en-US" sz="1200" b="1" dirty="0" err="1">
                <a:solidFill>
                  <a:prstClr val="black"/>
                </a:solidFill>
              </a:rPr>
              <a:t>Grassfed</a:t>
            </a:r>
            <a:r>
              <a:rPr lang="en-US" sz="1200" b="1" dirty="0">
                <a:solidFill>
                  <a:prstClr val="black"/>
                </a:solidFill>
              </a:rPr>
              <a:t> SA Protocols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1" y="3565790"/>
            <a:ext cx="914400" cy="11728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b="1" dirty="0">
                <a:solidFill>
                  <a:prstClr val="white"/>
                </a:solidFill>
              </a:rPr>
              <a:t>Grazing Planning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6710" y="3565788"/>
            <a:ext cx="914400" cy="11728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/>
            <a:r>
              <a:rPr lang="en-US" sz="1200" b="1" dirty="0">
                <a:solidFill>
                  <a:prstClr val="white"/>
                </a:solidFill>
              </a:rPr>
              <a:t>Equipment &amp; </a:t>
            </a:r>
          </a:p>
          <a:p>
            <a:pPr algn="ctr" defTabSz="457200"/>
            <a:r>
              <a:rPr lang="en-US" sz="1200" b="1" dirty="0">
                <a:solidFill>
                  <a:prstClr val="white"/>
                </a:solidFill>
              </a:rPr>
              <a:t>Veterinary Services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3724" y="3565789"/>
            <a:ext cx="914400" cy="11728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/>
            <a:r>
              <a:rPr lang="en-US" sz="1200" b="1" dirty="0">
                <a:solidFill>
                  <a:prstClr val="white"/>
                </a:solidFill>
              </a:rPr>
              <a:t>Eco-ranger Training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60738" y="3565790"/>
            <a:ext cx="914400" cy="11728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/>
            <a:r>
              <a:rPr lang="en-US" sz="1200" b="1" dirty="0" err="1" smtClean="0">
                <a:solidFill>
                  <a:prstClr val="white"/>
                </a:solidFill>
              </a:rPr>
              <a:t>Ecoranger</a:t>
            </a:r>
            <a:r>
              <a:rPr lang="en-US" sz="1200" b="1" dirty="0" smtClean="0">
                <a:solidFill>
                  <a:prstClr val="white"/>
                </a:solidFill>
              </a:rPr>
              <a:t> </a:t>
            </a:r>
            <a:r>
              <a:rPr lang="en-US" sz="1200" b="1" dirty="0">
                <a:solidFill>
                  <a:prstClr val="white"/>
                </a:solidFill>
              </a:rPr>
              <a:t>Supervision &amp; </a:t>
            </a:r>
            <a:r>
              <a:rPr lang="en-US" sz="1200" b="1" dirty="0" err="1">
                <a:solidFill>
                  <a:prstClr val="white"/>
                </a:solidFill>
              </a:rPr>
              <a:t>Mgmt</a:t>
            </a:r>
            <a:endParaRPr lang="en-US" sz="1200" b="1" dirty="0">
              <a:solidFill>
                <a:prstClr val="white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 rot="5400000">
            <a:off x="2121329" y="3368638"/>
            <a:ext cx="589678" cy="3761885"/>
          </a:xfrm>
          <a:prstGeom prst="rightBrace">
            <a:avLst>
              <a:gd name="adj1" fmla="val 33429"/>
              <a:gd name="adj2" fmla="val 49954"/>
            </a:avLst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latinLnBrk="1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Right Brace 19"/>
          <p:cNvSpPr/>
          <p:nvPr/>
        </p:nvSpPr>
        <p:spPr>
          <a:xfrm rot="5400000">
            <a:off x="6511018" y="3368639"/>
            <a:ext cx="589678" cy="3761885"/>
          </a:xfrm>
          <a:prstGeom prst="rightBrace">
            <a:avLst>
              <a:gd name="adj1" fmla="val 33429"/>
              <a:gd name="adj2" fmla="val 52430"/>
            </a:avLst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latinLnBrk="1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2712" y="5569982"/>
            <a:ext cx="309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457200" rtl="0">
              <a:defRPr sz="1100" i="1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r>
              <a:rPr lang="en-US" sz="1800" b="1" i="0" dirty="0" smtClean="0"/>
              <a:t>Paid by government contracts</a:t>
            </a:r>
            <a:endParaRPr lang="en-US" sz="1800" b="1" i="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165481" y="5569981"/>
            <a:ext cx="309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457200" rtl="0">
              <a:defRPr sz="1100" i="1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r>
              <a:rPr lang="en-US" sz="1800" b="1" i="0" dirty="0" smtClean="0"/>
              <a:t>Paid by market and farmers</a:t>
            </a:r>
            <a:endParaRPr lang="en-US" sz="1800" b="1" i="0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4021289" y="6180283"/>
            <a:ext cx="411678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 defTabSz="457200" rtl="0">
              <a:defRPr sz="1400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</a:rPr>
              <a:t>Source: CSA Application Form for Implementing Agents for Natural Resource Management </a:t>
            </a:r>
            <a:r>
              <a:rPr lang="en-US" sz="1200" i="1" dirty="0" err="1" smtClean="0">
                <a:solidFill>
                  <a:prstClr val="white">
                    <a:lumMod val="50000"/>
                  </a:prstClr>
                </a:solidFill>
              </a:rPr>
              <a:t>Programmes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</a:rPr>
              <a:t> and Land User Incentives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514" y="1477404"/>
            <a:ext cx="8245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dirty="0">
                <a:solidFill>
                  <a:prstClr val="black"/>
                </a:solidFill>
              </a:rPr>
              <a:t>The Meat Naturally Initiative strives to be a facilitator of both the land restoration and market sales services</a:t>
            </a:r>
          </a:p>
        </p:txBody>
      </p:sp>
    </p:spTree>
    <p:extLst>
      <p:ext uri="{BB962C8B-B14F-4D97-AF65-F5344CB8AC3E}">
        <p14:creationId xmlns:p14="http://schemas.microsoft.com/office/powerpoint/2010/main" xmlns="" val="147800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hlinkClick r:id="" action="ppaction://noaction"/>
              </a:rPr>
              <a:t>Ecoranger</a:t>
            </a:r>
            <a:r>
              <a:rPr lang="en-US" sz="3600" dirty="0" smtClean="0">
                <a:hlinkClick r:id="" action="ppaction://noaction"/>
              </a:rPr>
              <a:t> job description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Para-vet functions</a:t>
            </a:r>
          </a:p>
          <a:p>
            <a:r>
              <a:rPr lang="en-US" sz="2800" dirty="0" smtClean="0"/>
              <a:t>Livestock husbandry</a:t>
            </a:r>
          </a:p>
          <a:p>
            <a:r>
              <a:rPr lang="en-US" sz="2800" dirty="0" smtClean="0"/>
              <a:t>Alien plant control (follow-up/preventing spread)</a:t>
            </a:r>
          </a:p>
          <a:p>
            <a:r>
              <a:rPr lang="en-US" sz="2800" dirty="0" smtClean="0"/>
              <a:t>Environmental awareness</a:t>
            </a:r>
          </a:p>
          <a:p>
            <a:r>
              <a:rPr lang="en-US" sz="2800" dirty="0" smtClean="0"/>
              <a:t>Auction support</a:t>
            </a:r>
          </a:p>
          <a:p>
            <a:r>
              <a:rPr lang="en-US" sz="2800" dirty="0" smtClean="0"/>
              <a:t>Kraaling</a:t>
            </a:r>
          </a:p>
          <a:p>
            <a:r>
              <a:rPr lang="en-US" sz="2800" dirty="0" smtClean="0"/>
              <a:t>Livestock protection</a:t>
            </a:r>
          </a:p>
          <a:p>
            <a:r>
              <a:rPr lang="en-US" sz="2800" dirty="0" smtClean="0"/>
              <a:t>Basic administrative functions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27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hlinkClick r:id="" action="ppaction://noaction"/>
              </a:rPr>
              <a:t>Auction results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3058819"/>
              </p:ext>
            </p:extLst>
          </p:nvPr>
        </p:nvGraphicFramePr>
        <p:xfrm>
          <a:off x="3505200" y="1447800"/>
          <a:ext cx="5410200" cy="4509279"/>
        </p:xfrm>
        <a:graphic>
          <a:graphicData uri="http://schemas.openxmlformats.org/drawingml/2006/table">
            <a:tbl>
              <a:tblPr/>
              <a:tblGrid>
                <a:gridCol w="1610524"/>
                <a:gridCol w="916165"/>
                <a:gridCol w="279672"/>
                <a:gridCol w="1610524"/>
                <a:gridCol w="993315"/>
              </a:tblGrid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Stock sale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April 2015</a:t>
                      </a:r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Stock sale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June 2014</a:t>
                      </a:r>
                      <a:endParaRPr lang="cs-CZ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Date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29-Apr-15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Date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23-Jun-14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182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129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not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stock not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53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%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80.22%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%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58.91%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Highest price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8,400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Highest price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10,050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Lowest price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2,500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Lowest price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3,100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11.30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11.07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11.37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11.24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turnover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871,650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turnover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471,800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bulls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bulls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bulls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bulls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bulls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9.70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bulls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9.49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oxen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oxen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97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oxen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oxen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57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oxen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11.62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oxen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11.75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cows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29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cows offered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cows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Total no of cows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cows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10.53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Ave R/kg cows sold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ZAR 9.98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sellers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105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sellers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buyers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buyers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08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villages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No of villages</a:t>
                      </a:r>
                    </a:p>
                  </a:txBody>
                  <a:tcPr marL="45720" marR="45720" marT="12700" marB="0" anchor="ctr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45720" marR="45720" marT="1270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1340175"/>
              </p:ext>
            </p:extLst>
          </p:nvPr>
        </p:nvGraphicFramePr>
        <p:xfrm>
          <a:off x="304800" y="1447801"/>
          <a:ext cx="2895600" cy="4687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/>
                <a:gridCol w="1143000"/>
              </a:tblGrid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Stock Sale</a:t>
                      </a:r>
                      <a:endParaRPr lang="en-US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charset="0"/>
                        <a:ea typeface="+mn-ea"/>
                        <a:cs typeface="+mn-cs"/>
                      </a:endParaRPr>
                    </a:p>
                  </a:txBody>
                  <a:tcPr marL="8687" marR="8687" marT="868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11 May 2016</a:t>
                      </a:r>
                    </a:p>
                  </a:txBody>
                  <a:tcPr marL="8687" marR="8687" marT="868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stock offered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stock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stock not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%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85.52%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Highest price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10,150.00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Lowest price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2,000.00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Ave R/kg offered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11.48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Ave R/kg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11.43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turnover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695,600.00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bulls offered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bulls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Ave R/kg bulls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10.41</a:t>
                      </a:r>
                    </a:p>
                  </a:txBody>
                  <a:tcPr marL="8687" marR="8687" marT="8687" marB="0" anchor="b"/>
                </a:tc>
              </a:tr>
              <a:tr h="31588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oxen offered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oxen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Ave R/kg oxen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11.73</a:t>
                      </a:r>
                    </a:p>
                  </a:txBody>
                  <a:tcPr marL="8687" marR="8687" marT="8687" marB="0" anchor="b"/>
                </a:tc>
              </a:tr>
              <a:tr h="31588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cows offered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Total no of cows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Ave R/kg cows sold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ZAR 10.58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sellers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% female sellers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buyers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687" marR="8687" marT="8687" marB="0" anchor="b"/>
                </a:tc>
              </a:tr>
              <a:tr h="168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No of villages</a:t>
                      </a:r>
                    </a:p>
                  </a:txBody>
                  <a:tcPr marL="8687" marR="8687" marT="8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8687" marR="8687" marT="868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1588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 business units of MNP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5051" y="1826381"/>
            <a:ext cx="1317942" cy="693420"/>
          </a:xfrm>
          <a:prstGeom prst="rect">
            <a:avLst/>
          </a:prstGeom>
          <a:solidFill>
            <a:srgbClr val="AFD6E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05051" y="2740781"/>
            <a:ext cx="1317942" cy="693420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05051" y="3639941"/>
            <a:ext cx="1317942" cy="69342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5051" y="5076185"/>
            <a:ext cx="1317942" cy="69342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5" name="Isosceles Triangle 33"/>
          <p:cNvSpPr/>
          <p:nvPr/>
        </p:nvSpPr>
        <p:spPr>
          <a:xfrm rot="16200000">
            <a:off x="2344693" y="3955059"/>
            <a:ext cx="246381" cy="510222"/>
          </a:xfrm>
          <a:prstGeom prst="triangl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6" name="Round Same Side Corner Rectangle 25"/>
          <p:cNvSpPr/>
          <p:nvPr/>
        </p:nvSpPr>
        <p:spPr>
          <a:xfrm rot="5400000">
            <a:off x="4644138" y="1132087"/>
            <a:ext cx="640080" cy="55028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2000" err="1">
              <a:solidFill>
                <a:prstClr val="white"/>
              </a:solidFill>
            </a:endParaRPr>
          </a:p>
        </p:txBody>
      </p:sp>
      <p:sp>
        <p:nvSpPr>
          <p:cNvPr id="27" name="Isosceles Triangle 35"/>
          <p:cNvSpPr/>
          <p:nvPr/>
        </p:nvSpPr>
        <p:spPr>
          <a:xfrm rot="16200000">
            <a:off x="2330407" y="5377017"/>
            <a:ext cx="274956" cy="510222"/>
          </a:xfrm>
          <a:prstGeom prst="triangl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29" name="Isosceles Triangle 47"/>
          <p:cNvSpPr/>
          <p:nvPr/>
        </p:nvSpPr>
        <p:spPr>
          <a:xfrm rot="16200000">
            <a:off x="2344694" y="3055899"/>
            <a:ext cx="246381" cy="510222"/>
          </a:xfrm>
          <a:prstGeom prst="triangle">
            <a:avLst/>
          </a:prstGeom>
          <a:solidFill>
            <a:srgbClr val="0079A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30" name="Round Same Side Corner Rectangle 29"/>
          <p:cNvSpPr/>
          <p:nvPr/>
        </p:nvSpPr>
        <p:spPr>
          <a:xfrm rot="5400000">
            <a:off x="4357270" y="506468"/>
            <a:ext cx="640080" cy="494103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2000" err="1">
              <a:solidFill>
                <a:prstClr val="white"/>
              </a:solidFill>
            </a:endParaRPr>
          </a:p>
        </p:txBody>
      </p:sp>
      <p:sp>
        <p:nvSpPr>
          <p:cNvPr id="35" name="Isosceles Triangle 49"/>
          <p:cNvSpPr/>
          <p:nvPr/>
        </p:nvSpPr>
        <p:spPr>
          <a:xfrm rot="16200000">
            <a:off x="2344695" y="2141499"/>
            <a:ext cx="246381" cy="510222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endParaRPr lang="en-US" sz="1400" err="1">
              <a:solidFill>
                <a:srgbClr val="455F51"/>
              </a:solidFill>
            </a:endParaRPr>
          </a:p>
        </p:txBody>
      </p:sp>
      <p:sp>
        <p:nvSpPr>
          <p:cNvPr id="36" name="Round Same Side Corner Rectangle 35"/>
          <p:cNvSpPr/>
          <p:nvPr/>
        </p:nvSpPr>
        <p:spPr>
          <a:xfrm rot="5400000">
            <a:off x="3999302" y="-38346"/>
            <a:ext cx="640080" cy="421313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D6E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noAutofit/>
          </a:bodyPr>
          <a:lstStyle/>
          <a:p>
            <a:pPr algn="ctr" defTabSz="457200"/>
            <a:endParaRPr lang="en-US" sz="2000" err="1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63937" y="1789933"/>
            <a:ext cx="6910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1C3156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937" y="2718383"/>
            <a:ext cx="6910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srgbClr val="1C3156"/>
                </a:solidFill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63937" y="3617543"/>
            <a:ext cx="6910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en-US" sz="48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63937" y="5053787"/>
            <a:ext cx="6910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en-US" sz="4800" b="1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382315" y="1909492"/>
            <a:ext cx="635571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457200"/>
            <a:r>
              <a:rPr lang="en-US" sz="2400" b="1" dirty="0">
                <a:solidFill>
                  <a:srgbClr val="1C3156"/>
                </a:solidFill>
              </a:rPr>
              <a:t>Grazing Planning</a:t>
            </a:r>
            <a:endParaRPr lang="en-US" sz="2400" dirty="0">
              <a:solidFill>
                <a:srgbClr val="1C3156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382315" y="2790466"/>
            <a:ext cx="635571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457200"/>
            <a:r>
              <a:rPr lang="en-US" sz="2400" b="1" dirty="0">
                <a:solidFill>
                  <a:srgbClr val="1C3156"/>
                </a:solidFill>
              </a:rPr>
              <a:t>Eco-ranger Training</a:t>
            </a:r>
            <a:endParaRPr lang="en-US" sz="2400" dirty="0">
              <a:solidFill>
                <a:srgbClr val="1C3156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382315" y="3651088"/>
            <a:ext cx="635571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457200"/>
            <a:r>
              <a:rPr lang="en-US" sz="2400" b="1" dirty="0">
                <a:solidFill>
                  <a:prstClr val="white"/>
                </a:solidFill>
              </a:rPr>
              <a:t>Tagging &amp; Tracking</a:t>
            </a:r>
            <a:endParaRPr lang="en-US" sz="2400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12768" y="4973887"/>
            <a:ext cx="6525262" cy="640080"/>
            <a:chOff x="2212768" y="5059906"/>
            <a:chExt cx="6525262" cy="640080"/>
          </a:xfrm>
        </p:grpSpPr>
        <p:sp>
          <p:nvSpPr>
            <p:cNvPr id="28" name="Round Same Side Corner Rectangle 27"/>
            <p:cNvSpPr/>
            <p:nvPr/>
          </p:nvSpPr>
          <p:spPr>
            <a:xfrm rot="5400000">
              <a:off x="4819183" y="2453491"/>
              <a:ext cx="640080" cy="58529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>
              <a:noAutofit/>
            </a:bodyPr>
            <a:lstStyle/>
            <a:p>
              <a:pPr algn="ctr" defTabSz="457200"/>
              <a:endParaRPr lang="en-US" sz="2000" err="1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382315" y="5193107"/>
              <a:ext cx="635571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457200"/>
              <a:r>
                <a:rPr lang="en-US" sz="2400" b="1" dirty="0">
                  <a:solidFill>
                    <a:prstClr val="white"/>
                  </a:solidFill>
                </a:rPr>
                <a:t>Market Access 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48" name="Triangle 47"/>
          <p:cNvSpPr/>
          <p:nvPr/>
        </p:nvSpPr>
        <p:spPr>
          <a:xfrm rot="10800000">
            <a:off x="1463937" y="4486733"/>
            <a:ext cx="6601740" cy="32967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5377" y="1826380"/>
            <a:ext cx="1049295" cy="2506980"/>
            <a:chOff x="305377" y="1939924"/>
            <a:chExt cx="1049295" cy="2506980"/>
          </a:xfrm>
        </p:grpSpPr>
        <p:sp>
          <p:nvSpPr>
            <p:cNvPr id="32" name="Right Brace 31"/>
            <p:cNvSpPr/>
            <p:nvPr/>
          </p:nvSpPr>
          <p:spPr>
            <a:xfrm rot="10800000">
              <a:off x="1080352" y="1939924"/>
              <a:ext cx="274320" cy="2506980"/>
            </a:xfrm>
            <a:prstGeom prst="rightBrace">
              <a:avLst>
                <a:gd name="adj1" fmla="val 50640"/>
                <a:gd name="adj2" fmla="val 50000"/>
              </a:avLst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non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-429946" y="2870249"/>
              <a:ext cx="2116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457200" rtl="0">
                <a:defRPr sz="1400" kern="1200">
                  <a:solidFill>
                    <a:prstClr val="black"/>
                  </a:solidFill>
                  <a:ea typeface="+mn-ea"/>
                  <a:cs typeface="+mn-cs"/>
                </a:defRPr>
              </a:lvl1pPr>
            </a:lstStyle>
            <a:p>
              <a:pPr algn="ctr"/>
              <a:r>
                <a:rPr lang="en-US" sz="1800" i="1" dirty="0" smtClean="0"/>
                <a:t>Services</a:t>
              </a:r>
            </a:p>
            <a:p>
              <a:pPr algn="ctr"/>
              <a:r>
                <a:rPr lang="en-US" sz="1800" i="1" dirty="0" smtClean="0"/>
                <a:t> Improve Quality</a:t>
              </a:r>
              <a:endParaRPr lang="en-US" sz="1800" i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5378" y="4432884"/>
            <a:ext cx="1049294" cy="1711317"/>
            <a:chOff x="305378" y="4546428"/>
            <a:chExt cx="1049294" cy="1711317"/>
          </a:xfrm>
        </p:grpSpPr>
        <p:sp>
          <p:nvSpPr>
            <p:cNvPr id="31" name="Right Brace 30"/>
            <p:cNvSpPr/>
            <p:nvPr/>
          </p:nvSpPr>
          <p:spPr>
            <a:xfrm rot="10800000">
              <a:off x="1080352" y="5189729"/>
              <a:ext cx="274320" cy="690043"/>
            </a:xfrm>
            <a:prstGeom prst="rightBrace">
              <a:avLst>
                <a:gd name="adj1" fmla="val 50640"/>
                <a:gd name="adj2" fmla="val 50000"/>
              </a:avLst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non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-227115" y="5078921"/>
              <a:ext cx="17113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457200" rtl="0">
                <a:defRPr sz="1400" kern="1200">
                  <a:solidFill>
                    <a:prstClr val="black"/>
                  </a:solidFill>
                  <a:ea typeface="+mn-ea"/>
                  <a:cs typeface="+mn-cs"/>
                </a:defRPr>
              </a:lvl1pPr>
            </a:lstStyle>
            <a:p>
              <a:pPr algn="ctr"/>
              <a:r>
                <a:rPr lang="en-US" sz="1800" i="1" dirty="0" smtClean="0"/>
                <a:t>Access </a:t>
              </a:r>
            </a:p>
            <a:p>
              <a:pPr algn="ctr"/>
              <a:r>
                <a:rPr lang="en-US" sz="1800" i="1" dirty="0" smtClean="0"/>
                <a:t>Delivers</a:t>
              </a:r>
              <a:r>
                <a:rPr lang="en-US" sz="1800" i="1" dirty="0"/>
                <a:t> </a:t>
              </a:r>
              <a:r>
                <a:rPr lang="en-US" sz="1800" i="1" dirty="0" smtClean="0"/>
                <a:t>Quality</a:t>
              </a:r>
              <a:endParaRPr lang="en-US" sz="1800" i="1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212774" y="4970676"/>
            <a:ext cx="6525262" cy="640080"/>
            <a:chOff x="2212768" y="5059906"/>
            <a:chExt cx="6525262" cy="640080"/>
          </a:xfrm>
        </p:grpSpPr>
        <p:sp>
          <p:nvSpPr>
            <p:cNvPr id="43" name="Round Same Side Corner Rectangle 42"/>
            <p:cNvSpPr/>
            <p:nvPr/>
          </p:nvSpPr>
          <p:spPr>
            <a:xfrm rot="5400000">
              <a:off x="4819183" y="2453491"/>
              <a:ext cx="640080" cy="585290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>
              <a:noAutofit/>
            </a:bodyPr>
            <a:lstStyle/>
            <a:p>
              <a:pPr algn="ctr" defTabSz="457200"/>
              <a:endParaRPr lang="en-US" sz="2000" err="1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82315" y="5193107"/>
              <a:ext cx="635571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457200"/>
              <a:r>
                <a:rPr lang="en-US" sz="2400" b="1" dirty="0">
                  <a:solidFill>
                    <a:prstClr val="white"/>
                  </a:solidFill>
                </a:rPr>
                <a:t>Market Access – Mobile Auctions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355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Revenue flow for service Business units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925806" y="2111848"/>
            <a:ext cx="2672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457200" rtl="0">
              <a:defRPr sz="1400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pPr algn="r"/>
            <a:r>
              <a:rPr lang="en-US" sz="1200" i="1" dirty="0" smtClean="0"/>
              <a:t>Government provides funding to NGOs for farming programs</a:t>
            </a:r>
            <a:endParaRPr lang="en-US" sz="1200" i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0159" y="2597609"/>
            <a:ext cx="5864498" cy="3745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rPr>
              <a:t>Implementing Agents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2961" y="1647116"/>
            <a:ext cx="5858895" cy="3745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rPr>
              <a:t>Government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rPr>
              <a:t> Agencies / Contracts / Private Donations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81992" y="3456400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Eco-ranger Training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80157" y="3439105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Grazing Planning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83828" y="3439105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Tagging and Tracking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627551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Arrow Connector 26"/>
          <p:cNvCxnSpPr/>
          <p:nvPr/>
        </p:nvCxnSpPr>
        <p:spPr>
          <a:xfrm>
            <a:off x="3612409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Arrow Connector 27"/>
          <p:cNvCxnSpPr/>
          <p:nvPr/>
        </p:nvCxnSpPr>
        <p:spPr>
          <a:xfrm>
            <a:off x="1597266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/>
          <p:cNvCxnSpPr/>
          <p:nvPr/>
        </p:nvCxnSpPr>
        <p:spPr>
          <a:xfrm>
            <a:off x="5627551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Arrow Connector 30"/>
          <p:cNvCxnSpPr/>
          <p:nvPr/>
        </p:nvCxnSpPr>
        <p:spPr>
          <a:xfrm>
            <a:off x="3612409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Arrow Connector 31"/>
          <p:cNvCxnSpPr/>
          <p:nvPr/>
        </p:nvCxnSpPr>
        <p:spPr>
          <a:xfrm>
            <a:off x="1597266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Arrow Connector 32"/>
          <p:cNvCxnSpPr/>
          <p:nvPr/>
        </p:nvCxnSpPr>
        <p:spPr>
          <a:xfrm>
            <a:off x="3612408" y="2110371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Right Brace 33"/>
          <p:cNvSpPr/>
          <p:nvPr/>
        </p:nvSpPr>
        <p:spPr>
          <a:xfrm rot="5400000">
            <a:off x="3430898" y="2310668"/>
            <a:ext cx="360220" cy="5861699"/>
          </a:xfrm>
          <a:prstGeom prst="rightBrace">
            <a:avLst>
              <a:gd name="adj1" fmla="val 50640"/>
              <a:gd name="adj2" fmla="val 50000"/>
            </a:avLst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274969" y="5421628"/>
            <a:ext cx="2672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457200" rtl="0">
              <a:defRPr sz="1400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pPr algn="ctr"/>
            <a:r>
              <a:rPr lang="en-US" sz="1800" i="1" dirty="0" smtClean="0"/>
              <a:t>Service-Based </a:t>
            </a:r>
          </a:p>
          <a:p>
            <a:pPr algn="ctr"/>
            <a:r>
              <a:rPr lang="en-US" sz="1800" i="1" dirty="0" smtClean="0"/>
              <a:t>Revenues</a:t>
            </a:r>
            <a:endParaRPr lang="en-US" sz="1800" i="1" dirty="0"/>
          </a:p>
        </p:txBody>
      </p:sp>
      <p:sp>
        <p:nvSpPr>
          <p:cNvPr id="36" name="Rounded Rectangle 35"/>
          <p:cNvSpPr/>
          <p:nvPr/>
        </p:nvSpPr>
        <p:spPr>
          <a:xfrm>
            <a:off x="680157" y="4564526"/>
            <a:ext cx="5864501" cy="37456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Meat Naturally Pty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7" name="Group 36"/>
          <p:cNvGrpSpPr/>
          <p:nvPr/>
        </p:nvGrpSpPr>
        <p:grpSpPr>
          <a:xfrm rot="10800000">
            <a:off x="6725584" y="2597609"/>
            <a:ext cx="1981536" cy="2346586"/>
            <a:chOff x="-626864" y="1939924"/>
            <a:chExt cx="1981536" cy="2506980"/>
          </a:xfrm>
        </p:grpSpPr>
        <p:sp>
          <p:nvSpPr>
            <p:cNvPr id="38" name="Right Brace 37"/>
            <p:cNvSpPr/>
            <p:nvPr/>
          </p:nvSpPr>
          <p:spPr>
            <a:xfrm rot="10800000">
              <a:off x="1080352" y="1939924"/>
              <a:ext cx="274320" cy="2506980"/>
            </a:xfrm>
            <a:prstGeom prst="rightBrace">
              <a:avLst>
                <a:gd name="adj1" fmla="val 50640"/>
                <a:gd name="adj2" fmla="val 50000"/>
              </a:avLst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non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0800000">
              <a:off x="-626864" y="2852111"/>
              <a:ext cx="1981536" cy="690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457200" rtl="0">
                <a:defRPr sz="1400" kern="1200">
                  <a:solidFill>
                    <a:prstClr val="black"/>
                  </a:solidFill>
                  <a:ea typeface="+mn-ea"/>
                  <a:cs typeface="+mn-cs"/>
                </a:defRPr>
              </a:lvl1pPr>
            </a:lstStyle>
            <a:p>
              <a:pPr algn="ctr"/>
              <a:r>
                <a:rPr lang="en-US" sz="1800" i="1" dirty="0" smtClean="0"/>
                <a:t>Contractual Relationship</a:t>
              </a:r>
              <a:endParaRPr lang="en-US" sz="1800" i="1" dirty="0"/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682961" y="2607187"/>
            <a:ext cx="5864498" cy="3745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rPr>
              <a:t>Implementing Agents / Cattle Owners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701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680157" y="4641355"/>
            <a:ext cx="5864501" cy="37456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Meat Naturally Pty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commissions through mobile </a:t>
            </a:r>
            <a:r>
              <a:rPr lang="en-US" sz="3200" dirty="0" smtClean="0"/>
              <a:t>auctions drive Market Access revenues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80159" y="2597609"/>
            <a:ext cx="5864498" cy="3745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rPr>
              <a:t>Implementing Agents </a:t>
            </a:r>
            <a:r>
              <a:rPr lang="en-US" sz="1600" b="1" kern="0" dirty="0" smtClean="0">
                <a:ea typeface="Calibri"/>
                <a:cs typeface="Calibri"/>
                <a:sym typeface="Calibri"/>
              </a:rPr>
              <a:t>/ Cattle Owners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2961" y="1647116"/>
            <a:ext cx="5858895" cy="3745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ctr" defTabSz="914400" latinLnBrk="1" hangingPunct="0">
              <a:defRPr/>
            </a:pPr>
            <a:r>
              <a:rPr lang="en-US" sz="1600" b="1" kern="0" dirty="0">
                <a:ea typeface="Calibri"/>
                <a:cs typeface="Calibri"/>
                <a:sym typeface="Calibri"/>
              </a:rPr>
              <a:t>Government Agencies / Contracts / Private Donations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5627551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4" name="Straight Arrow Connector 63"/>
          <p:cNvCxnSpPr/>
          <p:nvPr/>
        </p:nvCxnSpPr>
        <p:spPr>
          <a:xfrm>
            <a:off x="3612409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Straight Arrow Connector 64"/>
          <p:cNvCxnSpPr/>
          <p:nvPr/>
        </p:nvCxnSpPr>
        <p:spPr>
          <a:xfrm>
            <a:off x="1597266" y="301112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Arrow Connector 66"/>
          <p:cNvCxnSpPr/>
          <p:nvPr/>
        </p:nvCxnSpPr>
        <p:spPr>
          <a:xfrm>
            <a:off x="5627551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Arrow Connector 67"/>
          <p:cNvCxnSpPr/>
          <p:nvPr/>
        </p:nvCxnSpPr>
        <p:spPr>
          <a:xfrm>
            <a:off x="3612409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Arrow Connector 68"/>
          <p:cNvCxnSpPr/>
          <p:nvPr/>
        </p:nvCxnSpPr>
        <p:spPr>
          <a:xfrm>
            <a:off x="1597266" y="4131713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Arrow Connector 70"/>
          <p:cNvCxnSpPr/>
          <p:nvPr/>
        </p:nvCxnSpPr>
        <p:spPr>
          <a:xfrm>
            <a:off x="3612408" y="2110371"/>
            <a:ext cx="0" cy="427982"/>
          </a:xfrm>
          <a:prstGeom prst="straightConnector1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Right Brace 2"/>
          <p:cNvSpPr/>
          <p:nvPr/>
        </p:nvSpPr>
        <p:spPr>
          <a:xfrm rot="5400000">
            <a:off x="3430898" y="2310668"/>
            <a:ext cx="360220" cy="5861699"/>
          </a:xfrm>
          <a:prstGeom prst="rightBrace">
            <a:avLst>
              <a:gd name="adj1" fmla="val 50640"/>
              <a:gd name="adj2" fmla="val 50000"/>
            </a:avLst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bevel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274969" y="5421628"/>
            <a:ext cx="2672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457200" rtl="0">
              <a:defRPr sz="1400" kern="1200">
                <a:solidFill>
                  <a:prstClr val="black"/>
                </a:solidFill>
                <a:ea typeface="+mn-ea"/>
                <a:cs typeface="+mn-cs"/>
              </a:defRPr>
            </a:lvl1pPr>
          </a:lstStyle>
          <a:p>
            <a:pPr algn="ctr"/>
            <a:r>
              <a:rPr lang="en-US" sz="1800" i="1" dirty="0" smtClean="0"/>
              <a:t>Service-Based </a:t>
            </a:r>
          </a:p>
          <a:p>
            <a:pPr algn="ctr"/>
            <a:r>
              <a:rPr lang="en-US" sz="1800" i="1" dirty="0" smtClean="0"/>
              <a:t>Revenues</a:t>
            </a:r>
            <a:endParaRPr lang="en-US" sz="1800" i="1" dirty="0"/>
          </a:p>
        </p:txBody>
      </p:sp>
      <p:grpSp>
        <p:nvGrpSpPr>
          <p:cNvPr id="5" name="Group 4"/>
          <p:cNvGrpSpPr/>
          <p:nvPr/>
        </p:nvGrpSpPr>
        <p:grpSpPr>
          <a:xfrm>
            <a:off x="682961" y="2596727"/>
            <a:ext cx="8212514" cy="3470350"/>
            <a:chOff x="680158" y="2597609"/>
            <a:chExt cx="8212514" cy="3470350"/>
          </a:xfrm>
        </p:grpSpPr>
        <p:sp>
          <p:nvSpPr>
            <p:cNvPr id="10" name="Rounded Rectangle 9"/>
            <p:cNvSpPr/>
            <p:nvPr/>
          </p:nvSpPr>
          <p:spPr>
            <a:xfrm>
              <a:off x="6725585" y="2597609"/>
              <a:ext cx="1834215" cy="37456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ea typeface="Calibri"/>
                  <a:cs typeface="Calibri"/>
                  <a:sym typeface="Calibri"/>
                </a:rPr>
                <a:t>Buyers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7642693" y="3011123"/>
              <a:ext cx="0" cy="427982"/>
            </a:xfrm>
            <a:prstGeom prst="straightConnector1">
              <a:avLst/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0" name="Rounded Rectangle 49"/>
            <p:cNvSpPr/>
            <p:nvPr/>
          </p:nvSpPr>
          <p:spPr>
            <a:xfrm>
              <a:off x="6725586" y="3451934"/>
              <a:ext cx="1834214" cy="621608"/>
            </a:xfrm>
            <a:prstGeom prst="roundRect">
              <a:avLst/>
            </a:prstGeom>
            <a:solidFill>
              <a:srgbClr val="2C457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Market Access</a:t>
              </a: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>
              <a:off x="7642693" y="4131713"/>
              <a:ext cx="0" cy="427982"/>
            </a:xfrm>
            <a:prstGeom prst="straightConnector1">
              <a:avLst/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4" name="TextBox 23"/>
            <p:cNvSpPr txBox="1"/>
            <p:nvPr/>
          </p:nvSpPr>
          <p:spPr>
            <a:xfrm>
              <a:off x="6220595" y="5421628"/>
              <a:ext cx="26720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algn="l" defTabSz="457200" rtl="0">
                <a:defRPr sz="1400" kern="1200">
                  <a:solidFill>
                    <a:prstClr val="black"/>
                  </a:solidFill>
                  <a:ea typeface="+mn-ea"/>
                  <a:cs typeface="+mn-cs"/>
                </a:defRPr>
              </a:lvl1pPr>
            </a:lstStyle>
            <a:p>
              <a:pPr algn="ctr"/>
              <a:r>
                <a:rPr lang="en-US" sz="1800" i="1" dirty="0" smtClean="0"/>
                <a:t>Commission-Based Revenues</a:t>
              </a:r>
              <a:endParaRPr lang="en-US" sz="1800" i="1" dirty="0"/>
            </a:p>
          </p:txBody>
        </p:sp>
        <p:sp>
          <p:nvSpPr>
            <p:cNvPr id="26" name="Right Brace 25"/>
            <p:cNvSpPr/>
            <p:nvPr/>
          </p:nvSpPr>
          <p:spPr>
            <a:xfrm rot="5400000">
              <a:off x="7462582" y="4331244"/>
              <a:ext cx="360220" cy="1834214"/>
            </a:xfrm>
            <a:prstGeom prst="rightBrace">
              <a:avLst>
                <a:gd name="adj1" fmla="val 50640"/>
                <a:gd name="adj2" fmla="val 50000"/>
              </a:avLst>
            </a:prstGeom>
            <a:noFill/>
            <a:ln w="25400" cap="flat">
              <a:solidFill>
                <a:schemeClr val="accent1">
                  <a:lumMod val="50000"/>
                </a:schemeClr>
              </a:solidFill>
              <a:prstDash val="solid"/>
              <a:bevel/>
              <a:tailEnd type="non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80158" y="4642287"/>
              <a:ext cx="7879641" cy="37456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Meat Naturally Pty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2681992" y="3456400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Eco-ranger Training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80157" y="3439105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Grazing Planning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83828" y="3439105"/>
            <a:ext cx="1834214" cy="621608"/>
          </a:xfrm>
          <a:prstGeom prst="roundRect">
            <a:avLst/>
          </a:prstGeom>
          <a:solidFill>
            <a:srgbClr val="2C457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Tagging and Tracking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586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Expansion is projected to be slow but consistent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63624" y="1749311"/>
            <a:ext cx="441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b="1" dirty="0">
                <a:solidFill>
                  <a:srgbClr val="1C3156"/>
                </a:solidFill>
              </a:rPr>
              <a:t>5-Year Operational Outlook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90832" y="4483022"/>
            <a:ext cx="7636476" cy="1467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Village growth is purposely slow to ensure proper delivery of services</a:t>
            </a:r>
          </a:p>
          <a:p>
            <a:r>
              <a:rPr lang="en-US" sz="1800" dirty="0" smtClean="0"/>
              <a:t>Number of stock and eco-rangers are modeled to increase linearly with the number of villages</a:t>
            </a:r>
          </a:p>
          <a:p>
            <a:r>
              <a:rPr lang="en-US" sz="1800" dirty="0" smtClean="0"/>
              <a:t>One regional manager is added in year 3</a:t>
            </a:r>
            <a:endParaRPr lang="en-US" sz="1800" dirty="0"/>
          </a:p>
        </p:txBody>
      </p:sp>
      <p:sp>
        <p:nvSpPr>
          <p:cNvPr id="23" name="Pentagon 22"/>
          <p:cNvSpPr/>
          <p:nvPr/>
        </p:nvSpPr>
        <p:spPr>
          <a:xfrm>
            <a:off x="701754" y="2672720"/>
            <a:ext cx="409713" cy="2927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25" name="Pentagon 24"/>
          <p:cNvSpPr/>
          <p:nvPr/>
        </p:nvSpPr>
        <p:spPr>
          <a:xfrm>
            <a:off x="701754" y="3622856"/>
            <a:ext cx="409713" cy="292700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26" name="Pentagon 25"/>
          <p:cNvSpPr/>
          <p:nvPr/>
        </p:nvSpPr>
        <p:spPr>
          <a:xfrm>
            <a:off x="701754" y="4543189"/>
            <a:ext cx="409713" cy="2927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27" name="Pentagon 26"/>
          <p:cNvSpPr/>
          <p:nvPr/>
        </p:nvSpPr>
        <p:spPr>
          <a:xfrm>
            <a:off x="701754" y="4865159"/>
            <a:ext cx="409713" cy="2927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28" name="Pentagon 27"/>
          <p:cNvSpPr/>
          <p:nvPr/>
        </p:nvSpPr>
        <p:spPr>
          <a:xfrm>
            <a:off x="701754" y="5455775"/>
            <a:ext cx="409713" cy="292700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30" name="Pentagon 29"/>
          <p:cNvSpPr/>
          <p:nvPr/>
        </p:nvSpPr>
        <p:spPr>
          <a:xfrm>
            <a:off x="701754" y="3306144"/>
            <a:ext cx="409713" cy="2927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31" name="Pentagon 30"/>
          <p:cNvSpPr/>
          <p:nvPr/>
        </p:nvSpPr>
        <p:spPr>
          <a:xfrm>
            <a:off x="701754" y="2989432"/>
            <a:ext cx="409713" cy="2927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2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480558" y="4236080"/>
            <a:ext cx="8345942" cy="3537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8382355"/>
              </p:ext>
            </p:extLst>
          </p:nvPr>
        </p:nvGraphicFramePr>
        <p:xfrm>
          <a:off x="1320802" y="2314453"/>
          <a:ext cx="7106506" cy="1618056"/>
        </p:xfrm>
        <a:graphic>
          <a:graphicData uri="http://schemas.openxmlformats.org/drawingml/2006/table">
            <a:tbl>
              <a:tblPr/>
              <a:tblGrid>
                <a:gridCol w="2143461"/>
                <a:gridCol w="992609"/>
                <a:gridCol w="992609"/>
                <a:gridCol w="992609"/>
                <a:gridCol w="992609"/>
                <a:gridCol w="992609"/>
              </a:tblGrid>
              <a:tr h="336219"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Year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Year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Year 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Year 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Year 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315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of Villages</a:t>
                      </a: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27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38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53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74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104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of Stock</a:t>
                      </a: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6,750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9,450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13,230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18,522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25,931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of Eco-rangers</a:t>
                      </a: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108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151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212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296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415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 of Regional Managers</a:t>
                      </a: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 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610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Market access is the key to long-term growth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570252" y="1552912"/>
            <a:ext cx="8116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 defTabSz="457200"/>
            <a:r>
              <a:rPr lang="en-US" sz="2000" dirty="0" smtClean="0">
                <a:solidFill>
                  <a:srgbClr val="1C3156"/>
                </a:solidFill>
              </a:rPr>
              <a:t>Market Access </a:t>
            </a:r>
            <a:r>
              <a:rPr lang="en-US" sz="2000" b="0" dirty="0" smtClean="0">
                <a:solidFill>
                  <a:srgbClr val="1C3156"/>
                </a:solidFill>
              </a:rPr>
              <a:t>is the key to long term profitability</a:t>
            </a:r>
            <a:r>
              <a:rPr lang="is-IS" sz="2000" b="0" dirty="0" smtClean="0">
                <a:solidFill>
                  <a:srgbClr val="1C3156"/>
                </a:solidFill>
              </a:rPr>
              <a:t>…</a:t>
            </a:r>
            <a:endParaRPr lang="is-IS" sz="2000" b="0" dirty="0">
              <a:solidFill>
                <a:srgbClr val="1C3156"/>
              </a:solidFill>
            </a:endParaRPr>
          </a:p>
          <a:p>
            <a:pPr defTabSz="457200"/>
            <a:r>
              <a:rPr lang="is-IS" sz="2000" b="0" dirty="0" smtClean="0">
                <a:solidFill>
                  <a:srgbClr val="1C3156"/>
                </a:solidFill>
              </a:rPr>
              <a:t>...but </a:t>
            </a:r>
            <a:r>
              <a:rPr lang="is-IS" sz="2000" dirty="0" smtClean="0">
                <a:solidFill>
                  <a:srgbClr val="1C3156"/>
                </a:solidFill>
              </a:rPr>
              <a:t>all services are interrelated and necessary </a:t>
            </a:r>
            <a:r>
              <a:rPr lang="is-IS" sz="2000" b="0" dirty="0" smtClean="0">
                <a:solidFill>
                  <a:srgbClr val="1C3156"/>
                </a:solidFill>
              </a:rPr>
              <a:t>for overall business growth</a:t>
            </a:r>
            <a:endParaRPr lang="en-US" sz="2000" b="0" dirty="0">
              <a:solidFill>
                <a:srgbClr val="1C3156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44695" y="2475585"/>
            <a:ext cx="378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 defTabSz="457200"/>
            <a:r>
              <a:rPr lang="en-US" sz="1800" dirty="0" smtClean="0">
                <a:solidFill>
                  <a:srgbClr val="1C3156"/>
                </a:solidFill>
              </a:rPr>
              <a:t>Operating Revenues by Service</a:t>
            </a:r>
            <a:endParaRPr lang="en-US" sz="1800" dirty="0">
              <a:solidFill>
                <a:srgbClr val="1C3156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02546" y="2313351"/>
            <a:ext cx="8345942" cy="3537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 txBox="1">
            <a:spLocks/>
          </p:cNvSpPr>
          <p:nvPr/>
        </p:nvSpPr>
        <p:spPr>
          <a:xfrm>
            <a:off x="7400945" y="2570406"/>
            <a:ext cx="1459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 defTabSz="457200"/>
            <a:r>
              <a:rPr lang="en-US" sz="1600" dirty="0" smtClean="0">
                <a:solidFill>
                  <a:srgbClr val="1C3156"/>
                </a:solidFill>
              </a:rPr>
              <a:t>CAGR</a:t>
            </a:r>
            <a:endParaRPr lang="en-US" sz="1600" dirty="0">
              <a:solidFill>
                <a:srgbClr val="1C3156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768164" y="2965591"/>
            <a:ext cx="755374" cy="3519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104%</a:t>
            </a:r>
          </a:p>
        </p:txBody>
      </p:sp>
      <p:sp>
        <p:nvSpPr>
          <p:cNvPr id="22" name="Oval 21"/>
          <p:cNvSpPr/>
          <p:nvPr/>
        </p:nvSpPr>
        <p:spPr>
          <a:xfrm>
            <a:off x="7768164" y="3681736"/>
            <a:ext cx="755374" cy="3519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18%</a:t>
            </a:r>
          </a:p>
        </p:txBody>
      </p:sp>
      <p:sp>
        <p:nvSpPr>
          <p:cNvPr id="23" name="Oval 22"/>
          <p:cNvSpPr/>
          <p:nvPr/>
        </p:nvSpPr>
        <p:spPr>
          <a:xfrm>
            <a:off x="7768164" y="4387341"/>
            <a:ext cx="755374" cy="35197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400" b="1" dirty="0">
                <a:solidFill>
                  <a:srgbClr val="1C3156"/>
                </a:solidFill>
              </a:rPr>
              <a:t>27%</a:t>
            </a:r>
          </a:p>
        </p:txBody>
      </p:sp>
      <p:sp>
        <p:nvSpPr>
          <p:cNvPr id="24" name="Oval 23"/>
          <p:cNvSpPr/>
          <p:nvPr/>
        </p:nvSpPr>
        <p:spPr>
          <a:xfrm>
            <a:off x="7768164" y="5120603"/>
            <a:ext cx="755374" cy="3519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400" b="1" dirty="0">
                <a:solidFill>
                  <a:prstClr val="white"/>
                </a:solidFill>
              </a:rPr>
              <a:t>6%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10463" y="2913839"/>
            <a:ext cx="3146356" cy="477483"/>
          </a:xfrm>
          <a:prstGeom prst="roundRect">
            <a:avLst>
              <a:gd name="adj" fmla="val 10228"/>
            </a:avLst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29737831"/>
              </p:ext>
            </p:extLst>
          </p:nvPr>
        </p:nvGraphicFramePr>
        <p:xfrm>
          <a:off x="228600" y="2908960"/>
          <a:ext cx="7539564" cy="306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290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With conservative growth estimates, MNP can achieve profitability by year 4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06066" y="3403925"/>
            <a:ext cx="4070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 defTabSz="457200"/>
            <a:r>
              <a:rPr lang="en-US" sz="1800" b="0" dirty="0" smtClean="0">
                <a:solidFill>
                  <a:srgbClr val="1C3156"/>
                </a:solidFill>
              </a:rPr>
              <a:t>High fixed costs and slow ramp-up with new IA’s limits profit in the first 3 years</a:t>
            </a:r>
            <a:endParaRPr lang="en-US" sz="1800" b="0" dirty="0">
              <a:solidFill>
                <a:srgbClr val="1C3156"/>
              </a:solidFill>
            </a:endParaRPr>
          </a:p>
        </p:txBody>
      </p:sp>
      <p:graphicFrame>
        <p:nvGraphicFramePr>
          <p:cNvPr id="27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776011" y="2124300"/>
          <a:ext cx="7591978" cy="974948"/>
        </p:xfrm>
        <a:graphic>
          <a:graphicData uri="http://schemas.openxmlformats.org/drawingml/2006/table">
            <a:tbl>
              <a:tblPr/>
              <a:tblGrid>
                <a:gridCol w="1398522"/>
                <a:gridCol w="149842"/>
                <a:gridCol w="1398522"/>
                <a:gridCol w="149842"/>
                <a:gridCol w="1398522"/>
                <a:gridCol w="149842"/>
                <a:gridCol w="1398522"/>
                <a:gridCol w="149842"/>
                <a:gridCol w="1398522"/>
              </a:tblGrid>
              <a:tr h="349148"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b="1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Year</a:t>
                      </a:r>
                      <a:r>
                        <a:rPr lang="es-ES_tradnl" sz="18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 1</a:t>
                      </a:r>
                      <a:endParaRPr lang="es-ES_tradnl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b="1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Year</a:t>
                      </a:r>
                      <a:r>
                        <a:rPr lang="es-ES_tradnl" sz="18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 2</a:t>
                      </a:r>
                      <a:endParaRPr lang="es-ES_tradnl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Year 3</a:t>
                      </a:r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800" b="1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Year</a:t>
                      </a:r>
                      <a:r>
                        <a:rPr lang="es-ES_tradnl" sz="18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 4</a:t>
                      </a:r>
                      <a:endParaRPr lang="es-ES_tradnl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</a:rPr>
                        <a:t>Year 5</a:t>
                      </a:r>
                      <a:endParaRPr lang="en-US" sz="18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7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-436,262</a:t>
                      </a:r>
                      <a:endParaRPr lang="cs-CZ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  <a:p>
                      <a:pPr algn="ctr" fontAlgn="ctr"/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 ZAR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-</a:t>
                      </a:r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359,982</a:t>
                      </a:r>
                      <a:endParaRPr lang="cs-CZ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  <a:p>
                      <a:pPr algn="ctr" fontAlgn="ctr"/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ZAR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-470,946</a:t>
                      </a:r>
                      <a:endParaRPr lang="cs-CZ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  <a:p>
                      <a:pPr algn="ctr" fontAlgn="ctr"/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ZAR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s-I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332,869 </a:t>
                      </a:r>
                    </a:p>
                    <a:p>
                      <a:pPr algn="ctr" fontAlgn="ctr"/>
                      <a:r>
                        <a:rPr lang="is-I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ZAR</a:t>
                      </a:r>
                      <a:endParaRPr lang="is-I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C3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s-I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1,985,967</a:t>
                      </a:r>
                    </a:p>
                    <a:p>
                      <a:pPr algn="ctr" fontAlgn="ctr"/>
                      <a:r>
                        <a:rPr lang="is-I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charset="0"/>
                        </a:rPr>
                        <a:t>ZAR</a:t>
                      </a:r>
                      <a:endParaRPr lang="is-I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C36F"/>
                    </a:solidFill>
                  </a:tcPr>
                </a:tc>
              </a:tr>
              <a:tr h="380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riangle 27"/>
          <p:cNvSpPr/>
          <p:nvPr/>
        </p:nvSpPr>
        <p:spPr>
          <a:xfrm rot="10800000">
            <a:off x="813401" y="3164379"/>
            <a:ext cx="4440303" cy="22480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91664" y="3422840"/>
            <a:ext cx="1791792" cy="44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srgbClr val="1C3156"/>
                </a:solidFill>
              </a:rPr>
              <a:t>Profit by Year 4</a:t>
            </a:r>
          </a:p>
        </p:txBody>
      </p:sp>
      <p:sp>
        <p:nvSpPr>
          <p:cNvPr id="30" name="Triangle 29"/>
          <p:cNvSpPr/>
          <p:nvPr/>
        </p:nvSpPr>
        <p:spPr>
          <a:xfrm rot="10800000">
            <a:off x="5494054" y="3173925"/>
            <a:ext cx="1177636" cy="15602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96732" y="3416172"/>
            <a:ext cx="1791792" cy="44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srgbClr val="1C3156"/>
                </a:solidFill>
              </a:rPr>
              <a:t>Scale by Year 5</a:t>
            </a:r>
          </a:p>
        </p:txBody>
      </p:sp>
      <p:sp>
        <p:nvSpPr>
          <p:cNvPr id="32" name="Triangle 31"/>
          <p:cNvSpPr/>
          <p:nvPr/>
        </p:nvSpPr>
        <p:spPr>
          <a:xfrm rot="10800000">
            <a:off x="7101923" y="3164381"/>
            <a:ext cx="1177636" cy="15602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5244" y="1626179"/>
            <a:ext cx="4858427" cy="426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srgbClr val="1C3156"/>
                </a:solidFill>
              </a:rPr>
              <a:t>Meat Naturally Pty Operating Profit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63624" y="4324745"/>
            <a:ext cx="4416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srgbClr val="1C3156"/>
                </a:solidFill>
              </a:rPr>
              <a:t>Financial Assumptions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3884" y="4834303"/>
            <a:ext cx="3861719" cy="1069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Intertwined relationship w/CSA</a:t>
            </a:r>
          </a:p>
          <a:p>
            <a:r>
              <a:rPr lang="en-US" sz="1800" dirty="0" smtClean="0"/>
              <a:t>27 initial villages in Year 1</a:t>
            </a:r>
          </a:p>
          <a:p>
            <a:r>
              <a:rPr lang="en-US" sz="1800" dirty="0" smtClean="0"/>
              <a:t>40% village growth rate YoY</a:t>
            </a:r>
            <a:endParaRPr lang="en-US" sz="18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825080" y="4834303"/>
            <a:ext cx="3861719" cy="1069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C315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IAs cover eco-ranger salary costs</a:t>
            </a:r>
          </a:p>
          <a:p>
            <a:r>
              <a:rPr lang="en-US" sz="1800" dirty="0"/>
              <a:t>6.5% auction </a:t>
            </a:r>
            <a:r>
              <a:rPr lang="en-US" sz="1800" dirty="0" smtClean="0"/>
              <a:t>commissions</a:t>
            </a:r>
            <a:endParaRPr lang="en-US" sz="1800" dirty="0"/>
          </a:p>
          <a:p>
            <a:r>
              <a:rPr lang="en-US" sz="1800" dirty="0" smtClean="0"/>
              <a:t>Addition of 1 Regional Manager Yr.3</a:t>
            </a:r>
            <a:endParaRPr lang="en-US" sz="18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480558" y="4236080"/>
            <a:ext cx="8345942" cy="3537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668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MNP Desired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007660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2433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Non-executive</a:t>
            </a:r>
          </a:p>
          <a:p>
            <a:r>
              <a:rPr lang="en-US" dirty="0" smtClean="0"/>
              <a:t>Advise and oversee governance</a:t>
            </a:r>
          </a:p>
          <a:p>
            <a:r>
              <a:rPr lang="en-US" dirty="0" smtClean="0"/>
              <a:t>Approve growth strategy</a:t>
            </a:r>
          </a:p>
          <a:p>
            <a:r>
              <a:rPr lang="en-US" dirty="0" smtClean="0"/>
              <a:t>Approve annual dividend distribution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664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CSA 100% shareholder with Sarah and Simon as first Directors</a:t>
            </a:r>
          </a:p>
          <a:p>
            <a:r>
              <a:rPr lang="en-US" dirty="0" smtClean="0"/>
              <a:t>Gerbrand as first regional manager (ideally by 1 July)</a:t>
            </a:r>
          </a:p>
          <a:p>
            <a:r>
              <a:rPr lang="en-US" dirty="0" smtClean="0"/>
              <a:t>Develop and establish the Meat Naturally Shareholders Trust</a:t>
            </a:r>
          </a:p>
          <a:p>
            <a:r>
              <a:rPr lang="en-US" dirty="0" smtClean="0"/>
              <a:t>Brand and material development for this year’s auctions</a:t>
            </a:r>
          </a:p>
          <a:p>
            <a:r>
              <a:rPr lang="en-US" dirty="0" smtClean="0"/>
              <a:t>Formal Launch—28 August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54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Participation in the Trust</a:t>
            </a:r>
          </a:p>
          <a:p>
            <a:pPr lvl="1"/>
            <a:r>
              <a:rPr lang="en-US" dirty="0" smtClean="0"/>
              <a:t>Process—how, who, when?</a:t>
            </a:r>
          </a:p>
          <a:p>
            <a:r>
              <a:rPr lang="en-US" dirty="0" smtClean="0"/>
              <a:t>UCPP contributions still desired:</a:t>
            </a:r>
          </a:p>
          <a:p>
            <a:pPr lvl="1"/>
            <a:r>
              <a:rPr lang="en-US" dirty="0" smtClean="0"/>
              <a:t>Training </a:t>
            </a:r>
            <a:r>
              <a:rPr lang="en-US" dirty="0" err="1" smtClean="0"/>
              <a:t>programme</a:t>
            </a:r>
            <a:r>
              <a:rPr lang="en-US" dirty="0" smtClean="0"/>
              <a:t> inputs; </a:t>
            </a:r>
          </a:p>
          <a:p>
            <a:pPr lvl="1"/>
            <a:r>
              <a:rPr lang="en-US" dirty="0" smtClean="0"/>
              <a:t>Building Meat Naturally services into IA proposals</a:t>
            </a:r>
          </a:p>
          <a:p>
            <a:pPr lvl="1"/>
            <a:r>
              <a:rPr lang="en-US" dirty="0" smtClean="0"/>
              <a:t>Input into other MNP services that might be desired in </a:t>
            </a:r>
            <a:r>
              <a:rPr lang="en-US" smtClean="0"/>
              <a:t>the future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704A-5F2A-3D46-BF17-FAA2EBAB1D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87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AMR_PPT_Template">
  <a:themeElements>
    <a:clrScheme name="Custom 3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3A5CA3"/>
      </a:accent1>
      <a:accent2>
        <a:srgbClr val="1C3156"/>
      </a:accent2>
      <a:accent3>
        <a:srgbClr val="51A3D0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1662</Words>
  <Application>Microsoft Office PowerPoint</Application>
  <PresentationFormat>On-screen Show (4:3)</PresentationFormat>
  <Paragraphs>431</Paragraphs>
  <Slides>48</Slides>
  <Notes>4</Notes>
  <HiddenSlides>2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Office Theme</vt:lpstr>
      <vt:lpstr>Custom Design</vt:lpstr>
      <vt:lpstr>1_Custom Design</vt:lpstr>
      <vt:lpstr>2_AMR_PPT_Template</vt:lpstr>
      <vt:lpstr>2_Custom Design</vt:lpstr>
      <vt:lpstr>Slide 1</vt:lpstr>
      <vt:lpstr>Slide 2</vt:lpstr>
      <vt:lpstr>Conservation as a land-use…</vt:lpstr>
      <vt:lpstr>Slide 4</vt:lpstr>
      <vt:lpstr>Slide 5</vt:lpstr>
      <vt:lpstr>Key barriers to market entry for communal farmers…</vt:lpstr>
      <vt:lpstr>Rangeland Restoration:  Ward 14, Matatiele, Eastern Cape</vt:lpstr>
      <vt:lpstr>Herding and grazing management </vt:lpstr>
      <vt:lpstr>Continual grazing </vt:lpstr>
      <vt:lpstr>Slide 10</vt:lpstr>
      <vt:lpstr>GRAZING AND REST </vt:lpstr>
      <vt:lpstr>Different species of grass</vt:lpstr>
      <vt:lpstr>Grazing management for improved grassland</vt:lpstr>
      <vt:lpstr>Slide 14</vt:lpstr>
      <vt:lpstr>Mobile Kraaling and grazing blocks</vt:lpstr>
      <vt:lpstr>GRAZING AREAS</vt:lpstr>
      <vt:lpstr>Slide 17</vt:lpstr>
      <vt:lpstr>WHAT APPROACH IS USED?</vt:lpstr>
      <vt:lpstr>HOW IS IT BEING IMPLEMENTED?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meat naturally PTY: vision</vt:lpstr>
      <vt:lpstr>Ecoranger job description</vt:lpstr>
      <vt:lpstr>Auction results</vt:lpstr>
      <vt:lpstr>Four business units of MNP</vt:lpstr>
      <vt:lpstr>Revenue flow for service Business units</vt:lpstr>
      <vt:lpstr>commissions through mobile auctions drive Market Access revenues</vt:lpstr>
      <vt:lpstr>Expansion is projected to be slow but consistent</vt:lpstr>
      <vt:lpstr>Market access is the key to long-term growth</vt:lpstr>
      <vt:lpstr>With conservative growth estimates, MNP can achieve profitability by year 4</vt:lpstr>
      <vt:lpstr>MNP Desired structure</vt:lpstr>
      <vt:lpstr>Directors</vt:lpstr>
      <vt:lpstr>Next steps</vt:lpstr>
      <vt:lpstr>Questions …</vt:lpstr>
    </vt:vector>
  </TitlesOfParts>
  <Company>Conservation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Frazee</dc:creator>
  <cp:lastModifiedBy>Nicky</cp:lastModifiedBy>
  <cp:revision>16</cp:revision>
  <dcterms:created xsi:type="dcterms:W3CDTF">2016-04-11T06:46:50Z</dcterms:created>
  <dcterms:modified xsi:type="dcterms:W3CDTF">2016-06-08T08:58:55Z</dcterms:modified>
</cp:coreProperties>
</file>