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64" r:id="rId5"/>
    <p:sldId id="258" r:id="rId6"/>
    <p:sldId id="272" r:id="rId7"/>
    <p:sldId id="260" r:id="rId8"/>
    <p:sldId id="273" r:id="rId9"/>
    <p:sldId id="266" r:id="rId10"/>
    <p:sldId id="274"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54" autoAdjust="0"/>
    <p:restoredTop sz="94660"/>
  </p:normalViewPr>
  <p:slideViewPr>
    <p:cSldViewPr>
      <p:cViewPr varScale="1">
        <p:scale>
          <a:sx n="87" d="100"/>
          <a:sy n="87" d="100"/>
        </p:scale>
        <p:origin x="-13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78B608-8B4A-451B-AFC4-0FFDF685F314}" type="doc">
      <dgm:prSet loTypeId="urn:microsoft.com/office/officeart/2005/8/layout/vList4" loCatId="picture" qsTypeId="urn:microsoft.com/office/officeart/2005/8/quickstyle/simple1" qsCatId="simple" csTypeId="urn:microsoft.com/office/officeart/2005/8/colors/colorful1" csCatId="colorful" phldr="1"/>
      <dgm:spPr/>
      <dgm:t>
        <a:bodyPr/>
        <a:lstStyle/>
        <a:p>
          <a:endParaRPr lang="en-US"/>
        </a:p>
      </dgm:t>
    </dgm:pt>
    <dgm:pt modelId="{32ED7FC4-B8AC-4617-821F-25445068D3AA}">
      <dgm:prSet phldrT="[Text]"/>
      <dgm:spPr/>
      <dgm:t>
        <a:bodyPr/>
        <a:lstStyle/>
        <a:p>
          <a:r>
            <a:rPr lang="en-US" dirty="0" smtClean="0">
              <a:latin typeface="Arial" panose="020B0604020202020204" pitchFamily="34" charset="0"/>
              <a:cs typeface="Arial" panose="020B0604020202020204" pitchFamily="34" charset="0"/>
            </a:rPr>
            <a:t>Motseng and Moiketsi are communal villages in Ward 14 of the Matatiele Local Municipality (MLM) in the Eastern Cape of South Africa</a:t>
          </a:r>
          <a:r>
            <a:rPr lang="en-US" dirty="0" smtClean="0"/>
            <a:t>.</a:t>
          </a:r>
          <a:endParaRPr lang="en-US" dirty="0"/>
        </a:p>
      </dgm:t>
    </dgm:pt>
    <dgm:pt modelId="{EF639989-021C-4C6B-8918-74F9AB94C393}" type="parTrans" cxnId="{7FFE5DF9-F89C-4645-98CC-9CC823645084}">
      <dgm:prSet/>
      <dgm:spPr/>
      <dgm:t>
        <a:bodyPr/>
        <a:lstStyle/>
        <a:p>
          <a:endParaRPr lang="en-US"/>
        </a:p>
      </dgm:t>
    </dgm:pt>
    <dgm:pt modelId="{704C817B-12B0-45E9-A76E-A564FB6E0F44}" type="sibTrans" cxnId="{7FFE5DF9-F89C-4645-98CC-9CC823645084}">
      <dgm:prSet/>
      <dgm:spPr/>
      <dgm:t>
        <a:bodyPr/>
        <a:lstStyle/>
        <a:p>
          <a:endParaRPr lang="en-US"/>
        </a:p>
      </dgm:t>
    </dgm:pt>
    <dgm:pt modelId="{C5B6AE14-9CC8-4DAA-B88B-FC274FEFB4CD}">
      <dgm:prSet phldrT="[Text]"/>
      <dgm:spPr/>
      <dgm:t>
        <a:bodyPr/>
        <a:lstStyle/>
        <a:p>
          <a:r>
            <a:rPr lang="en-US" dirty="0" smtClean="0">
              <a:latin typeface="Arial" panose="020B0604020202020204" pitchFamily="34" charset="0"/>
              <a:cs typeface="Arial" panose="020B0604020202020204" pitchFamily="34" charset="0"/>
            </a:rPr>
            <a:t>At Motseng, rotational grazing (short duration, high intensity) has been implemented while at Moiketsi  continuous grazing is implemented. </a:t>
          </a:r>
          <a:endParaRPr lang="en-US" dirty="0">
            <a:latin typeface="Arial" panose="020B0604020202020204" pitchFamily="34" charset="0"/>
            <a:cs typeface="Arial" panose="020B0604020202020204" pitchFamily="34" charset="0"/>
          </a:endParaRPr>
        </a:p>
      </dgm:t>
    </dgm:pt>
    <dgm:pt modelId="{EF590568-F4AC-4889-A8F6-178A0FBC8F01}" type="parTrans" cxnId="{32C3961B-8049-492B-9D6B-818F6F7BEE48}">
      <dgm:prSet/>
      <dgm:spPr/>
      <dgm:t>
        <a:bodyPr/>
        <a:lstStyle/>
        <a:p>
          <a:endParaRPr lang="en-US"/>
        </a:p>
      </dgm:t>
    </dgm:pt>
    <dgm:pt modelId="{2F5E93DA-EB00-4370-AE92-1F4B2F67C524}" type="sibTrans" cxnId="{32C3961B-8049-492B-9D6B-818F6F7BEE48}">
      <dgm:prSet/>
      <dgm:spPr/>
      <dgm:t>
        <a:bodyPr/>
        <a:lstStyle/>
        <a:p>
          <a:endParaRPr lang="en-US"/>
        </a:p>
      </dgm:t>
    </dgm:pt>
    <dgm:pt modelId="{5B87F089-ABCF-4215-B9E2-CCE7F3E005D3}">
      <dgm:prSet phldrT="[Text]"/>
      <dgm:spPr/>
      <dgm:t>
        <a:bodyPr/>
        <a:lstStyle/>
        <a:p>
          <a:r>
            <a:rPr lang="en-US" dirty="0" smtClean="0">
              <a:latin typeface="Arial" panose="020B0604020202020204" pitchFamily="34" charset="0"/>
              <a:cs typeface="Arial" panose="020B0604020202020204" pitchFamily="34" charset="0"/>
            </a:rPr>
            <a:t>Motseng has a population of 253 with 63 households and Moiketsi has a five times higher population of 1270 with 360 households, but both villages are similar in that the predominant livelihood activity is beef production (Hawkins et al, 2014</a:t>
          </a:r>
          <a:endParaRPr lang="en-US" dirty="0">
            <a:latin typeface="Arial" panose="020B0604020202020204" pitchFamily="34" charset="0"/>
            <a:cs typeface="Arial" panose="020B0604020202020204" pitchFamily="34" charset="0"/>
          </a:endParaRPr>
        </a:p>
      </dgm:t>
    </dgm:pt>
    <dgm:pt modelId="{3B750CA8-944A-4E8D-B2A0-925B59271F09}" type="parTrans" cxnId="{8EE2A7C8-9DF1-4532-BD34-C2CF6F232DD2}">
      <dgm:prSet/>
      <dgm:spPr/>
      <dgm:t>
        <a:bodyPr/>
        <a:lstStyle/>
        <a:p>
          <a:endParaRPr lang="en-US"/>
        </a:p>
      </dgm:t>
    </dgm:pt>
    <dgm:pt modelId="{3DD020A6-82E9-4DB6-ACEF-340AF5C1B967}" type="sibTrans" cxnId="{8EE2A7C8-9DF1-4532-BD34-C2CF6F232DD2}">
      <dgm:prSet/>
      <dgm:spPr/>
      <dgm:t>
        <a:bodyPr/>
        <a:lstStyle/>
        <a:p>
          <a:endParaRPr lang="en-US"/>
        </a:p>
      </dgm:t>
    </dgm:pt>
    <dgm:pt modelId="{80339B62-7008-4EA6-A2AA-E565301B38A0}" type="pres">
      <dgm:prSet presAssocID="{0378B608-8B4A-451B-AFC4-0FFDF685F314}" presName="linear" presStyleCnt="0">
        <dgm:presLayoutVars>
          <dgm:dir/>
          <dgm:resizeHandles val="exact"/>
        </dgm:presLayoutVars>
      </dgm:prSet>
      <dgm:spPr/>
      <dgm:t>
        <a:bodyPr/>
        <a:lstStyle/>
        <a:p>
          <a:endParaRPr lang="en-US"/>
        </a:p>
      </dgm:t>
    </dgm:pt>
    <dgm:pt modelId="{0E010DE5-4460-4557-9D53-94E4D53FEA0E}" type="pres">
      <dgm:prSet presAssocID="{32ED7FC4-B8AC-4617-821F-25445068D3AA}" presName="comp" presStyleCnt="0"/>
      <dgm:spPr/>
    </dgm:pt>
    <dgm:pt modelId="{46C21B02-3116-4631-8BA4-B8DA42F3F899}" type="pres">
      <dgm:prSet presAssocID="{32ED7FC4-B8AC-4617-821F-25445068D3AA}" presName="box" presStyleLbl="node1" presStyleIdx="0" presStyleCnt="3"/>
      <dgm:spPr/>
      <dgm:t>
        <a:bodyPr/>
        <a:lstStyle/>
        <a:p>
          <a:endParaRPr lang="en-US"/>
        </a:p>
      </dgm:t>
    </dgm:pt>
    <dgm:pt modelId="{70049E11-C0EC-47CB-9D6B-AB9DB48A1806}" type="pres">
      <dgm:prSet presAssocID="{32ED7FC4-B8AC-4617-821F-25445068D3AA}" presName="img" presStyleLbl="fgImgPlace1" presStyleIdx="0" presStyleCnt="3"/>
      <dgm:spPr>
        <a:blipFill rotWithShape="1">
          <a:blip xmlns:r="http://schemas.openxmlformats.org/officeDocument/2006/relationships" r:embed="rId1"/>
          <a:stretch>
            <a:fillRect/>
          </a:stretch>
        </a:blipFill>
      </dgm:spPr>
    </dgm:pt>
    <dgm:pt modelId="{4B893756-03F6-4167-8E98-72AB06DB57DB}" type="pres">
      <dgm:prSet presAssocID="{32ED7FC4-B8AC-4617-821F-25445068D3AA}" presName="text" presStyleLbl="node1" presStyleIdx="0" presStyleCnt="3">
        <dgm:presLayoutVars>
          <dgm:bulletEnabled val="1"/>
        </dgm:presLayoutVars>
      </dgm:prSet>
      <dgm:spPr/>
      <dgm:t>
        <a:bodyPr/>
        <a:lstStyle/>
        <a:p>
          <a:endParaRPr lang="en-US"/>
        </a:p>
      </dgm:t>
    </dgm:pt>
    <dgm:pt modelId="{8145E8BA-DA28-498E-A5E3-AC9375BD6A4B}" type="pres">
      <dgm:prSet presAssocID="{704C817B-12B0-45E9-A76E-A564FB6E0F44}" presName="spacer" presStyleCnt="0"/>
      <dgm:spPr/>
    </dgm:pt>
    <dgm:pt modelId="{78EC0E19-5F15-4B6C-8E23-9EC96C3DFAAB}" type="pres">
      <dgm:prSet presAssocID="{C5B6AE14-9CC8-4DAA-B88B-FC274FEFB4CD}" presName="comp" presStyleCnt="0"/>
      <dgm:spPr/>
    </dgm:pt>
    <dgm:pt modelId="{EFE20F8F-A847-43F4-A4A2-0EFE86701348}" type="pres">
      <dgm:prSet presAssocID="{C5B6AE14-9CC8-4DAA-B88B-FC274FEFB4CD}" presName="box" presStyleLbl="node1" presStyleIdx="1" presStyleCnt="3"/>
      <dgm:spPr/>
      <dgm:t>
        <a:bodyPr/>
        <a:lstStyle/>
        <a:p>
          <a:endParaRPr lang="en-US"/>
        </a:p>
      </dgm:t>
    </dgm:pt>
    <dgm:pt modelId="{DC62136A-EBDD-42B3-A888-337EE7CFE880}" type="pres">
      <dgm:prSet presAssocID="{C5B6AE14-9CC8-4DAA-B88B-FC274FEFB4CD}" presName="img" presStyleLbl="fgImgPlace1" presStyleIdx="1" presStyleCnt="3"/>
      <dgm:spPr>
        <a:blipFill rotWithShape="1">
          <a:blip xmlns:r="http://schemas.openxmlformats.org/officeDocument/2006/relationships" r:embed="rId2"/>
          <a:stretch>
            <a:fillRect/>
          </a:stretch>
        </a:blipFill>
      </dgm:spPr>
    </dgm:pt>
    <dgm:pt modelId="{CC6749F7-A827-4BA5-AE0F-6E51362BB87B}" type="pres">
      <dgm:prSet presAssocID="{C5B6AE14-9CC8-4DAA-B88B-FC274FEFB4CD}" presName="text" presStyleLbl="node1" presStyleIdx="1" presStyleCnt="3">
        <dgm:presLayoutVars>
          <dgm:bulletEnabled val="1"/>
        </dgm:presLayoutVars>
      </dgm:prSet>
      <dgm:spPr/>
      <dgm:t>
        <a:bodyPr/>
        <a:lstStyle/>
        <a:p>
          <a:endParaRPr lang="en-US"/>
        </a:p>
      </dgm:t>
    </dgm:pt>
    <dgm:pt modelId="{54E6B4D0-8D1D-4E97-B816-061ABA459849}" type="pres">
      <dgm:prSet presAssocID="{2F5E93DA-EB00-4370-AE92-1F4B2F67C524}" presName="spacer" presStyleCnt="0"/>
      <dgm:spPr/>
    </dgm:pt>
    <dgm:pt modelId="{864F8901-20BD-4213-809F-8B06A1FF5CED}" type="pres">
      <dgm:prSet presAssocID="{5B87F089-ABCF-4215-B9E2-CCE7F3E005D3}" presName="comp" presStyleCnt="0"/>
      <dgm:spPr/>
    </dgm:pt>
    <dgm:pt modelId="{03E98DBE-8E74-46ED-8304-3B7A5503422F}" type="pres">
      <dgm:prSet presAssocID="{5B87F089-ABCF-4215-B9E2-CCE7F3E005D3}" presName="box" presStyleLbl="node1" presStyleIdx="2" presStyleCnt="3"/>
      <dgm:spPr/>
      <dgm:t>
        <a:bodyPr/>
        <a:lstStyle/>
        <a:p>
          <a:endParaRPr lang="en-US"/>
        </a:p>
      </dgm:t>
    </dgm:pt>
    <dgm:pt modelId="{7A98EB06-0717-4074-B7A4-806D52B89440}" type="pres">
      <dgm:prSet presAssocID="{5B87F089-ABCF-4215-B9E2-CCE7F3E005D3}" presName="img" presStyleLbl="fgImgPlace1" presStyleIdx="2" presStyleCnt="3"/>
      <dgm:spPr>
        <a:blipFill rotWithShape="1">
          <a:blip xmlns:r="http://schemas.openxmlformats.org/officeDocument/2006/relationships" r:embed="rId3"/>
          <a:stretch>
            <a:fillRect/>
          </a:stretch>
        </a:blipFill>
      </dgm:spPr>
    </dgm:pt>
    <dgm:pt modelId="{CFFC581F-2D19-4783-AFCC-FC67EC1C6388}" type="pres">
      <dgm:prSet presAssocID="{5B87F089-ABCF-4215-B9E2-CCE7F3E005D3}" presName="text" presStyleLbl="node1" presStyleIdx="2" presStyleCnt="3">
        <dgm:presLayoutVars>
          <dgm:bulletEnabled val="1"/>
        </dgm:presLayoutVars>
      </dgm:prSet>
      <dgm:spPr/>
      <dgm:t>
        <a:bodyPr/>
        <a:lstStyle/>
        <a:p>
          <a:endParaRPr lang="en-US"/>
        </a:p>
      </dgm:t>
    </dgm:pt>
  </dgm:ptLst>
  <dgm:cxnLst>
    <dgm:cxn modelId="{B4052E92-C41A-4F1B-B5E6-F843D044E386}" type="presOf" srcId="{5B87F089-ABCF-4215-B9E2-CCE7F3E005D3}" destId="{03E98DBE-8E74-46ED-8304-3B7A5503422F}" srcOrd="0" destOrd="0" presId="urn:microsoft.com/office/officeart/2005/8/layout/vList4"/>
    <dgm:cxn modelId="{99C1F4DC-1D7E-4F37-AF2A-20C4B16DE872}" type="presOf" srcId="{C5B6AE14-9CC8-4DAA-B88B-FC274FEFB4CD}" destId="{CC6749F7-A827-4BA5-AE0F-6E51362BB87B}" srcOrd="1" destOrd="0" presId="urn:microsoft.com/office/officeart/2005/8/layout/vList4"/>
    <dgm:cxn modelId="{FEF5D217-44DD-4A32-8818-A02B7F677B7F}" type="presOf" srcId="{C5B6AE14-9CC8-4DAA-B88B-FC274FEFB4CD}" destId="{EFE20F8F-A847-43F4-A4A2-0EFE86701348}" srcOrd="0" destOrd="0" presId="urn:microsoft.com/office/officeart/2005/8/layout/vList4"/>
    <dgm:cxn modelId="{E81C206A-4639-4CB7-9D68-DB47A5A68679}" type="presOf" srcId="{5B87F089-ABCF-4215-B9E2-CCE7F3E005D3}" destId="{CFFC581F-2D19-4783-AFCC-FC67EC1C6388}" srcOrd="1" destOrd="0" presId="urn:microsoft.com/office/officeart/2005/8/layout/vList4"/>
    <dgm:cxn modelId="{7A057530-6598-428C-AC6B-4B33F62DF1D9}" type="presOf" srcId="{0378B608-8B4A-451B-AFC4-0FFDF685F314}" destId="{80339B62-7008-4EA6-A2AA-E565301B38A0}" srcOrd="0" destOrd="0" presId="urn:microsoft.com/office/officeart/2005/8/layout/vList4"/>
    <dgm:cxn modelId="{AD23627E-E1A4-467B-AA08-D99429027D07}" type="presOf" srcId="{32ED7FC4-B8AC-4617-821F-25445068D3AA}" destId="{4B893756-03F6-4167-8E98-72AB06DB57DB}" srcOrd="1" destOrd="0" presId="urn:microsoft.com/office/officeart/2005/8/layout/vList4"/>
    <dgm:cxn modelId="{7FFE5DF9-F89C-4645-98CC-9CC823645084}" srcId="{0378B608-8B4A-451B-AFC4-0FFDF685F314}" destId="{32ED7FC4-B8AC-4617-821F-25445068D3AA}" srcOrd="0" destOrd="0" parTransId="{EF639989-021C-4C6B-8918-74F9AB94C393}" sibTransId="{704C817B-12B0-45E9-A76E-A564FB6E0F44}"/>
    <dgm:cxn modelId="{32C3961B-8049-492B-9D6B-818F6F7BEE48}" srcId="{0378B608-8B4A-451B-AFC4-0FFDF685F314}" destId="{C5B6AE14-9CC8-4DAA-B88B-FC274FEFB4CD}" srcOrd="1" destOrd="0" parTransId="{EF590568-F4AC-4889-A8F6-178A0FBC8F01}" sibTransId="{2F5E93DA-EB00-4370-AE92-1F4B2F67C524}"/>
    <dgm:cxn modelId="{8EE2A7C8-9DF1-4532-BD34-C2CF6F232DD2}" srcId="{0378B608-8B4A-451B-AFC4-0FFDF685F314}" destId="{5B87F089-ABCF-4215-B9E2-CCE7F3E005D3}" srcOrd="2" destOrd="0" parTransId="{3B750CA8-944A-4E8D-B2A0-925B59271F09}" sibTransId="{3DD020A6-82E9-4DB6-ACEF-340AF5C1B967}"/>
    <dgm:cxn modelId="{112BE474-707C-4524-A653-BB16BA810006}" type="presOf" srcId="{32ED7FC4-B8AC-4617-821F-25445068D3AA}" destId="{46C21B02-3116-4631-8BA4-B8DA42F3F899}" srcOrd="0" destOrd="0" presId="urn:microsoft.com/office/officeart/2005/8/layout/vList4"/>
    <dgm:cxn modelId="{2E02BBEB-E675-44C4-9F18-A7CFFE0B4DE2}" type="presParOf" srcId="{80339B62-7008-4EA6-A2AA-E565301B38A0}" destId="{0E010DE5-4460-4557-9D53-94E4D53FEA0E}" srcOrd="0" destOrd="0" presId="urn:microsoft.com/office/officeart/2005/8/layout/vList4"/>
    <dgm:cxn modelId="{80831C67-4210-425E-9B75-60C72B63CED8}" type="presParOf" srcId="{0E010DE5-4460-4557-9D53-94E4D53FEA0E}" destId="{46C21B02-3116-4631-8BA4-B8DA42F3F899}" srcOrd="0" destOrd="0" presId="urn:microsoft.com/office/officeart/2005/8/layout/vList4"/>
    <dgm:cxn modelId="{C4AA6B76-E50F-4E71-BC44-691296A0E4ED}" type="presParOf" srcId="{0E010DE5-4460-4557-9D53-94E4D53FEA0E}" destId="{70049E11-C0EC-47CB-9D6B-AB9DB48A1806}" srcOrd="1" destOrd="0" presId="urn:microsoft.com/office/officeart/2005/8/layout/vList4"/>
    <dgm:cxn modelId="{464C729C-FEE3-4A49-B8CA-5B9775AB543B}" type="presParOf" srcId="{0E010DE5-4460-4557-9D53-94E4D53FEA0E}" destId="{4B893756-03F6-4167-8E98-72AB06DB57DB}" srcOrd="2" destOrd="0" presId="urn:microsoft.com/office/officeart/2005/8/layout/vList4"/>
    <dgm:cxn modelId="{07897952-3DA4-43B3-8CB4-9F122970F202}" type="presParOf" srcId="{80339B62-7008-4EA6-A2AA-E565301B38A0}" destId="{8145E8BA-DA28-498E-A5E3-AC9375BD6A4B}" srcOrd="1" destOrd="0" presId="urn:microsoft.com/office/officeart/2005/8/layout/vList4"/>
    <dgm:cxn modelId="{2FFF5B4D-44C6-47B0-81CF-3EB7C05FD38A}" type="presParOf" srcId="{80339B62-7008-4EA6-A2AA-E565301B38A0}" destId="{78EC0E19-5F15-4B6C-8E23-9EC96C3DFAAB}" srcOrd="2" destOrd="0" presId="urn:microsoft.com/office/officeart/2005/8/layout/vList4"/>
    <dgm:cxn modelId="{5C7ABD9C-80D3-4E2C-9E33-507FD36BE5CE}" type="presParOf" srcId="{78EC0E19-5F15-4B6C-8E23-9EC96C3DFAAB}" destId="{EFE20F8F-A847-43F4-A4A2-0EFE86701348}" srcOrd="0" destOrd="0" presId="urn:microsoft.com/office/officeart/2005/8/layout/vList4"/>
    <dgm:cxn modelId="{D8DAA99C-0686-4B9B-8723-6688EC0CF304}" type="presParOf" srcId="{78EC0E19-5F15-4B6C-8E23-9EC96C3DFAAB}" destId="{DC62136A-EBDD-42B3-A888-337EE7CFE880}" srcOrd="1" destOrd="0" presId="urn:microsoft.com/office/officeart/2005/8/layout/vList4"/>
    <dgm:cxn modelId="{CE9D6F43-AB19-4F4E-9F83-54E5E8644B21}" type="presParOf" srcId="{78EC0E19-5F15-4B6C-8E23-9EC96C3DFAAB}" destId="{CC6749F7-A827-4BA5-AE0F-6E51362BB87B}" srcOrd="2" destOrd="0" presId="urn:microsoft.com/office/officeart/2005/8/layout/vList4"/>
    <dgm:cxn modelId="{59908EB1-8E32-4627-B8A6-8756FACDE60D}" type="presParOf" srcId="{80339B62-7008-4EA6-A2AA-E565301B38A0}" destId="{54E6B4D0-8D1D-4E97-B816-061ABA459849}" srcOrd="3" destOrd="0" presId="urn:microsoft.com/office/officeart/2005/8/layout/vList4"/>
    <dgm:cxn modelId="{67798411-A7F8-4BE3-9DDB-FC92C3747C3F}" type="presParOf" srcId="{80339B62-7008-4EA6-A2AA-E565301B38A0}" destId="{864F8901-20BD-4213-809F-8B06A1FF5CED}" srcOrd="4" destOrd="0" presId="urn:microsoft.com/office/officeart/2005/8/layout/vList4"/>
    <dgm:cxn modelId="{4BE72677-FE52-4436-B85F-018E2F90D52F}" type="presParOf" srcId="{864F8901-20BD-4213-809F-8B06A1FF5CED}" destId="{03E98DBE-8E74-46ED-8304-3B7A5503422F}" srcOrd="0" destOrd="0" presId="urn:microsoft.com/office/officeart/2005/8/layout/vList4"/>
    <dgm:cxn modelId="{80F02294-66F6-497D-B62F-BF5A1D33B40D}" type="presParOf" srcId="{864F8901-20BD-4213-809F-8B06A1FF5CED}" destId="{7A98EB06-0717-4074-B7A4-806D52B89440}" srcOrd="1" destOrd="0" presId="urn:microsoft.com/office/officeart/2005/8/layout/vList4"/>
    <dgm:cxn modelId="{7CD6603E-856B-476F-B224-C292074DB891}" type="presParOf" srcId="{864F8901-20BD-4213-809F-8B06A1FF5CED}" destId="{CFFC581F-2D19-4783-AFCC-FC67EC1C6388}"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9C6CA8-82F6-4FB0-A6B6-31D31C5101BA}" type="doc">
      <dgm:prSet loTypeId="urn:microsoft.com/office/officeart/2011/layout/CircleProcess" loCatId="process" qsTypeId="urn:microsoft.com/office/officeart/2005/8/quickstyle/simple1" qsCatId="simple" csTypeId="urn:microsoft.com/office/officeart/2005/8/colors/colorful1" csCatId="colorful" phldr="1"/>
      <dgm:spPr/>
      <dgm:t>
        <a:bodyPr/>
        <a:lstStyle/>
        <a:p>
          <a:endParaRPr lang="en-US"/>
        </a:p>
      </dgm:t>
    </dgm:pt>
    <dgm:pt modelId="{A336E80D-1531-4BFE-9BB0-DDB5AC6531CD}">
      <dgm:prSet phldrT="[Text]" custT="1"/>
      <dgm:spPr/>
      <dgm:t>
        <a:bodyPr/>
        <a:lstStyle/>
        <a:p>
          <a:endParaRPr lang="en-US" sz="1400" dirty="0" smtClean="0"/>
        </a:p>
        <a:p>
          <a:r>
            <a:rPr lang="en-US" sz="1400" dirty="0" smtClean="0"/>
            <a:t>Dry  &amp; Wet Season </a:t>
          </a:r>
        </a:p>
        <a:p>
          <a:r>
            <a:rPr lang="en-US" sz="1400" dirty="0" smtClean="0"/>
            <a:t>Infiltration measurements measured : Mini Disk Infiltrometer</a:t>
          </a:r>
        </a:p>
        <a:p>
          <a:endParaRPr lang="en-US" sz="2000" dirty="0"/>
        </a:p>
      </dgm:t>
    </dgm:pt>
    <dgm:pt modelId="{CC3ED24A-5ADC-48C1-B512-17FB429E18A0}" type="parTrans" cxnId="{3A602CB1-7AA6-4EAD-BFF5-DB484325966D}">
      <dgm:prSet/>
      <dgm:spPr/>
      <dgm:t>
        <a:bodyPr/>
        <a:lstStyle/>
        <a:p>
          <a:endParaRPr lang="en-US"/>
        </a:p>
      </dgm:t>
    </dgm:pt>
    <dgm:pt modelId="{7CEA960A-8D87-48CF-8DB6-32FC18D4A5F0}" type="sibTrans" cxnId="{3A602CB1-7AA6-4EAD-BFF5-DB484325966D}">
      <dgm:prSet/>
      <dgm:spPr/>
      <dgm:t>
        <a:bodyPr/>
        <a:lstStyle/>
        <a:p>
          <a:endParaRPr lang="en-US"/>
        </a:p>
      </dgm:t>
    </dgm:pt>
    <dgm:pt modelId="{E2F24504-C2DF-413B-8936-6B8C7B4BB5BC}">
      <dgm:prSet phldrT="[Text]" custT="1"/>
      <dgm:spPr/>
      <dgm:t>
        <a:bodyPr/>
        <a:lstStyle/>
        <a:p>
          <a:r>
            <a:rPr lang="en-US" sz="1400" dirty="0" smtClean="0"/>
            <a:t>Soil Samples Collected : Lab work conducted ( Soil organic matter and texture ) </a:t>
          </a:r>
          <a:endParaRPr lang="en-US" sz="1400" dirty="0"/>
        </a:p>
      </dgm:t>
    </dgm:pt>
    <dgm:pt modelId="{8B8E9952-504B-408D-8384-96956E6CD179}" type="parTrans" cxnId="{24972177-1233-458F-94BA-699F8FDF4B89}">
      <dgm:prSet/>
      <dgm:spPr/>
      <dgm:t>
        <a:bodyPr/>
        <a:lstStyle/>
        <a:p>
          <a:endParaRPr lang="en-US"/>
        </a:p>
      </dgm:t>
    </dgm:pt>
    <dgm:pt modelId="{C324BE48-F2A7-43EB-A139-4A1101686EDD}" type="sibTrans" cxnId="{24972177-1233-458F-94BA-699F8FDF4B89}">
      <dgm:prSet/>
      <dgm:spPr/>
      <dgm:t>
        <a:bodyPr/>
        <a:lstStyle/>
        <a:p>
          <a:endParaRPr lang="en-US"/>
        </a:p>
      </dgm:t>
    </dgm:pt>
    <dgm:pt modelId="{80DD9B4B-FEAD-414A-ABDD-6A7A44B4607B}">
      <dgm:prSet phldrT="[Text]" custT="1"/>
      <dgm:spPr/>
      <dgm:t>
        <a:bodyPr/>
        <a:lstStyle/>
        <a:p>
          <a:r>
            <a:rPr lang="en-US" sz="1400" dirty="0" smtClean="0"/>
            <a:t>Hydrophobity tests were conducted to measure the carbon due to the fire on the soil</a:t>
          </a:r>
        </a:p>
      </dgm:t>
    </dgm:pt>
    <dgm:pt modelId="{7B4AADEA-DEE8-44F4-BFCF-B6513D1C2000}" type="parTrans" cxnId="{8D1F0D9D-B883-45B0-B81A-5974C5131FFB}">
      <dgm:prSet/>
      <dgm:spPr/>
      <dgm:t>
        <a:bodyPr/>
        <a:lstStyle/>
        <a:p>
          <a:endParaRPr lang="en-US"/>
        </a:p>
      </dgm:t>
    </dgm:pt>
    <dgm:pt modelId="{807F2B98-4584-4A15-84C0-5A7085FCEEE2}" type="sibTrans" cxnId="{8D1F0D9D-B883-45B0-B81A-5974C5131FFB}">
      <dgm:prSet/>
      <dgm:spPr/>
      <dgm:t>
        <a:bodyPr/>
        <a:lstStyle/>
        <a:p>
          <a:endParaRPr lang="en-US"/>
        </a:p>
      </dgm:t>
    </dgm:pt>
    <dgm:pt modelId="{BBF571E4-F916-4713-B7DE-9FF8C99C9973}">
      <dgm:prSet/>
      <dgm:spPr/>
      <dgm:t>
        <a:bodyPr/>
        <a:lstStyle/>
        <a:p>
          <a:endParaRPr lang="en-US"/>
        </a:p>
      </dgm:t>
    </dgm:pt>
    <dgm:pt modelId="{77209C7E-1D73-4D9E-89B6-CE52D2A57CC7}" type="parTrans" cxnId="{51E625D8-496B-4ED4-BE72-5BF18D90ABA5}">
      <dgm:prSet/>
      <dgm:spPr/>
      <dgm:t>
        <a:bodyPr/>
        <a:lstStyle/>
        <a:p>
          <a:endParaRPr lang="en-US"/>
        </a:p>
      </dgm:t>
    </dgm:pt>
    <dgm:pt modelId="{B0A3F044-F617-43F6-9668-48072F12D899}" type="sibTrans" cxnId="{51E625D8-496B-4ED4-BE72-5BF18D90ABA5}">
      <dgm:prSet/>
      <dgm:spPr/>
      <dgm:t>
        <a:bodyPr/>
        <a:lstStyle/>
        <a:p>
          <a:endParaRPr lang="en-US"/>
        </a:p>
      </dgm:t>
    </dgm:pt>
    <dgm:pt modelId="{75D0482B-8D95-4DC1-8561-A9BADF616A9A}">
      <dgm:prSet custT="1"/>
      <dgm:spPr/>
      <dgm:t>
        <a:bodyPr/>
        <a:lstStyle/>
        <a:p>
          <a:r>
            <a:rPr lang="en-US" sz="1400" dirty="0" smtClean="0"/>
            <a:t>Biomass  </a:t>
          </a:r>
          <a:r>
            <a:rPr lang="en-US" sz="1400" dirty="0" smtClean="0"/>
            <a:t>measurements were conducted using the disk pasture meter</a:t>
          </a:r>
          <a:endParaRPr lang="en-US" sz="1400" dirty="0"/>
        </a:p>
      </dgm:t>
    </dgm:pt>
    <dgm:pt modelId="{EA92C2C9-C28F-49A1-AB7C-8EEB585D2E79}" type="parTrans" cxnId="{CC7C8D99-00F0-40A0-856D-2532AB7828F5}">
      <dgm:prSet/>
      <dgm:spPr/>
      <dgm:t>
        <a:bodyPr/>
        <a:lstStyle/>
        <a:p>
          <a:endParaRPr lang="en-US"/>
        </a:p>
      </dgm:t>
    </dgm:pt>
    <dgm:pt modelId="{17A75994-F312-4BB8-A263-7BAB6392CB12}" type="sibTrans" cxnId="{CC7C8D99-00F0-40A0-856D-2532AB7828F5}">
      <dgm:prSet/>
      <dgm:spPr/>
      <dgm:t>
        <a:bodyPr/>
        <a:lstStyle/>
        <a:p>
          <a:endParaRPr lang="en-US"/>
        </a:p>
      </dgm:t>
    </dgm:pt>
    <dgm:pt modelId="{32C7D5DF-2235-47EA-86B1-B33F6605CF2B}" type="pres">
      <dgm:prSet presAssocID="{CA9C6CA8-82F6-4FB0-A6B6-31D31C5101BA}" presName="Name0" presStyleCnt="0">
        <dgm:presLayoutVars>
          <dgm:chMax val="11"/>
          <dgm:chPref val="11"/>
          <dgm:dir/>
          <dgm:resizeHandles/>
        </dgm:presLayoutVars>
      </dgm:prSet>
      <dgm:spPr/>
      <dgm:t>
        <a:bodyPr/>
        <a:lstStyle/>
        <a:p>
          <a:endParaRPr lang="en-US"/>
        </a:p>
      </dgm:t>
    </dgm:pt>
    <dgm:pt modelId="{E8E31DCC-F648-40E7-8DC9-9B3A256174DF}" type="pres">
      <dgm:prSet presAssocID="{75D0482B-8D95-4DC1-8561-A9BADF616A9A}" presName="Accent4" presStyleCnt="0"/>
      <dgm:spPr/>
    </dgm:pt>
    <dgm:pt modelId="{31A533AB-2700-46A4-9F80-6A57358F2676}" type="pres">
      <dgm:prSet presAssocID="{75D0482B-8D95-4DC1-8561-A9BADF616A9A}" presName="Accent" presStyleLbl="node1" presStyleIdx="0" presStyleCnt="4"/>
      <dgm:spPr/>
    </dgm:pt>
    <dgm:pt modelId="{AEC3711C-BF5C-4732-8C89-5496C996ADFB}" type="pres">
      <dgm:prSet presAssocID="{75D0482B-8D95-4DC1-8561-A9BADF616A9A}" presName="ParentBackground4" presStyleCnt="0"/>
      <dgm:spPr/>
    </dgm:pt>
    <dgm:pt modelId="{45715864-0DBD-4DA9-8375-2514008DC487}" type="pres">
      <dgm:prSet presAssocID="{75D0482B-8D95-4DC1-8561-A9BADF616A9A}" presName="ParentBackground" presStyleLbl="fgAcc1" presStyleIdx="0" presStyleCnt="4"/>
      <dgm:spPr/>
      <dgm:t>
        <a:bodyPr/>
        <a:lstStyle/>
        <a:p>
          <a:endParaRPr lang="en-US"/>
        </a:p>
      </dgm:t>
    </dgm:pt>
    <dgm:pt modelId="{2F4F3234-EA1E-4D2C-9970-0ACB939750C4}" type="pres">
      <dgm:prSet presAssocID="{75D0482B-8D95-4DC1-8561-A9BADF616A9A}" presName="Parent4" presStyleLbl="revTx" presStyleIdx="0" presStyleCnt="1">
        <dgm:presLayoutVars>
          <dgm:chMax val="1"/>
          <dgm:chPref val="1"/>
          <dgm:bulletEnabled val="1"/>
        </dgm:presLayoutVars>
      </dgm:prSet>
      <dgm:spPr/>
      <dgm:t>
        <a:bodyPr/>
        <a:lstStyle/>
        <a:p>
          <a:endParaRPr lang="en-US"/>
        </a:p>
      </dgm:t>
    </dgm:pt>
    <dgm:pt modelId="{81C66F9D-4364-4C79-8FD6-2AD1E9934BA0}" type="pres">
      <dgm:prSet presAssocID="{80DD9B4B-FEAD-414A-ABDD-6A7A44B4607B}" presName="Accent3" presStyleCnt="0"/>
      <dgm:spPr/>
    </dgm:pt>
    <dgm:pt modelId="{6910B7D5-2806-4D75-A951-8B7245467738}" type="pres">
      <dgm:prSet presAssocID="{80DD9B4B-FEAD-414A-ABDD-6A7A44B4607B}" presName="Accent" presStyleLbl="node1" presStyleIdx="1" presStyleCnt="4"/>
      <dgm:spPr/>
    </dgm:pt>
    <dgm:pt modelId="{F4993837-FA83-40FA-942A-A4356AE26324}" type="pres">
      <dgm:prSet presAssocID="{80DD9B4B-FEAD-414A-ABDD-6A7A44B4607B}" presName="ParentBackground3" presStyleCnt="0"/>
      <dgm:spPr/>
    </dgm:pt>
    <dgm:pt modelId="{B0CF4FA4-813C-49BD-8F49-D87706026B74}" type="pres">
      <dgm:prSet presAssocID="{80DD9B4B-FEAD-414A-ABDD-6A7A44B4607B}" presName="ParentBackground" presStyleLbl="fgAcc1" presStyleIdx="1" presStyleCnt="4"/>
      <dgm:spPr/>
      <dgm:t>
        <a:bodyPr/>
        <a:lstStyle/>
        <a:p>
          <a:endParaRPr lang="en-US"/>
        </a:p>
      </dgm:t>
    </dgm:pt>
    <dgm:pt modelId="{BA4524E9-C54B-4E9B-B4B2-AE3E73BE32EA}" type="pres">
      <dgm:prSet presAssocID="{80DD9B4B-FEAD-414A-ABDD-6A7A44B4607B}" presName="Child3" presStyleLbl="revTx" presStyleIdx="0" presStyleCnt="1">
        <dgm:presLayoutVars>
          <dgm:chMax val="0"/>
          <dgm:chPref val="0"/>
          <dgm:bulletEnabled val="1"/>
        </dgm:presLayoutVars>
      </dgm:prSet>
      <dgm:spPr/>
      <dgm:t>
        <a:bodyPr/>
        <a:lstStyle/>
        <a:p>
          <a:endParaRPr lang="en-US"/>
        </a:p>
      </dgm:t>
    </dgm:pt>
    <dgm:pt modelId="{69F71D5B-64F0-4B20-BB8E-417E0FFE4120}" type="pres">
      <dgm:prSet presAssocID="{80DD9B4B-FEAD-414A-ABDD-6A7A44B4607B}" presName="Parent3" presStyleLbl="revTx" presStyleIdx="0" presStyleCnt="1">
        <dgm:presLayoutVars>
          <dgm:chMax val="1"/>
          <dgm:chPref val="1"/>
          <dgm:bulletEnabled val="1"/>
        </dgm:presLayoutVars>
      </dgm:prSet>
      <dgm:spPr/>
      <dgm:t>
        <a:bodyPr/>
        <a:lstStyle/>
        <a:p>
          <a:endParaRPr lang="en-US"/>
        </a:p>
      </dgm:t>
    </dgm:pt>
    <dgm:pt modelId="{44AA7413-4E06-4C34-B739-944606B7DD1C}" type="pres">
      <dgm:prSet presAssocID="{E2F24504-C2DF-413B-8936-6B8C7B4BB5BC}" presName="Accent2" presStyleCnt="0"/>
      <dgm:spPr/>
    </dgm:pt>
    <dgm:pt modelId="{15AD62DF-2EC6-439D-8CB8-78709827B7CD}" type="pres">
      <dgm:prSet presAssocID="{E2F24504-C2DF-413B-8936-6B8C7B4BB5BC}" presName="Accent" presStyleLbl="node1" presStyleIdx="2" presStyleCnt="4"/>
      <dgm:spPr/>
    </dgm:pt>
    <dgm:pt modelId="{84AD56B6-9EC0-4A97-B40E-9A7742950FC5}" type="pres">
      <dgm:prSet presAssocID="{E2F24504-C2DF-413B-8936-6B8C7B4BB5BC}" presName="ParentBackground2" presStyleCnt="0"/>
      <dgm:spPr/>
    </dgm:pt>
    <dgm:pt modelId="{ABA2B0AA-4C81-4D52-9622-E6CFD8168E3E}" type="pres">
      <dgm:prSet presAssocID="{E2F24504-C2DF-413B-8936-6B8C7B4BB5BC}" presName="ParentBackground" presStyleLbl="fgAcc1" presStyleIdx="2" presStyleCnt="4"/>
      <dgm:spPr/>
      <dgm:t>
        <a:bodyPr/>
        <a:lstStyle/>
        <a:p>
          <a:endParaRPr lang="en-US"/>
        </a:p>
      </dgm:t>
    </dgm:pt>
    <dgm:pt modelId="{9C338E12-8560-44F8-9A18-B52F53CE2005}" type="pres">
      <dgm:prSet presAssocID="{E2F24504-C2DF-413B-8936-6B8C7B4BB5BC}" presName="Parent2" presStyleLbl="revTx" presStyleIdx="0" presStyleCnt="1">
        <dgm:presLayoutVars>
          <dgm:chMax val="1"/>
          <dgm:chPref val="1"/>
          <dgm:bulletEnabled val="1"/>
        </dgm:presLayoutVars>
      </dgm:prSet>
      <dgm:spPr/>
      <dgm:t>
        <a:bodyPr/>
        <a:lstStyle/>
        <a:p>
          <a:endParaRPr lang="en-US"/>
        </a:p>
      </dgm:t>
    </dgm:pt>
    <dgm:pt modelId="{875F5FC5-6AE2-4D42-9D9E-F72D5B6F1533}" type="pres">
      <dgm:prSet presAssocID="{A336E80D-1531-4BFE-9BB0-DDB5AC6531CD}" presName="Accent1" presStyleCnt="0"/>
      <dgm:spPr/>
    </dgm:pt>
    <dgm:pt modelId="{B51D62CF-3ACD-411E-82A9-A6ADC72619C0}" type="pres">
      <dgm:prSet presAssocID="{A336E80D-1531-4BFE-9BB0-DDB5AC6531CD}" presName="Accent" presStyleLbl="node1" presStyleIdx="3" presStyleCnt="4"/>
      <dgm:spPr/>
    </dgm:pt>
    <dgm:pt modelId="{F43F2453-1CC6-420B-AD43-FD4AE2D39C28}" type="pres">
      <dgm:prSet presAssocID="{A336E80D-1531-4BFE-9BB0-DDB5AC6531CD}" presName="ParentBackground1" presStyleCnt="0"/>
      <dgm:spPr/>
    </dgm:pt>
    <dgm:pt modelId="{ECC58C03-224B-4BB5-8D4A-4E185A9F1BD3}" type="pres">
      <dgm:prSet presAssocID="{A336E80D-1531-4BFE-9BB0-DDB5AC6531CD}" presName="ParentBackground" presStyleLbl="fgAcc1" presStyleIdx="3" presStyleCnt="4"/>
      <dgm:spPr/>
      <dgm:t>
        <a:bodyPr/>
        <a:lstStyle/>
        <a:p>
          <a:endParaRPr lang="en-US"/>
        </a:p>
      </dgm:t>
    </dgm:pt>
    <dgm:pt modelId="{B735F569-74AC-4B61-97C5-B130B2EAFEAD}" type="pres">
      <dgm:prSet presAssocID="{A336E80D-1531-4BFE-9BB0-DDB5AC6531CD}" presName="Parent1" presStyleLbl="revTx" presStyleIdx="0" presStyleCnt="1">
        <dgm:presLayoutVars>
          <dgm:chMax val="1"/>
          <dgm:chPref val="1"/>
          <dgm:bulletEnabled val="1"/>
        </dgm:presLayoutVars>
      </dgm:prSet>
      <dgm:spPr/>
      <dgm:t>
        <a:bodyPr/>
        <a:lstStyle/>
        <a:p>
          <a:endParaRPr lang="en-US"/>
        </a:p>
      </dgm:t>
    </dgm:pt>
  </dgm:ptLst>
  <dgm:cxnLst>
    <dgm:cxn modelId="{A7FFCCEA-24D4-4FAF-8092-6092AAD6336C}" type="presOf" srcId="{E2F24504-C2DF-413B-8936-6B8C7B4BB5BC}" destId="{ABA2B0AA-4C81-4D52-9622-E6CFD8168E3E}" srcOrd="0" destOrd="0" presId="urn:microsoft.com/office/officeart/2011/layout/CircleProcess"/>
    <dgm:cxn modelId="{29A754C4-ACEC-45D8-AD4C-50C4028FCAF9}" type="presOf" srcId="{75D0482B-8D95-4DC1-8561-A9BADF616A9A}" destId="{2F4F3234-EA1E-4D2C-9970-0ACB939750C4}" srcOrd="1" destOrd="0" presId="urn:microsoft.com/office/officeart/2011/layout/CircleProcess"/>
    <dgm:cxn modelId="{095B82A6-DF0D-435F-AEAC-7F5EBC1D9FAA}" type="presOf" srcId="{BBF571E4-F916-4713-B7DE-9FF8C99C9973}" destId="{BA4524E9-C54B-4E9B-B4B2-AE3E73BE32EA}" srcOrd="0" destOrd="0" presId="urn:microsoft.com/office/officeart/2011/layout/CircleProcess"/>
    <dgm:cxn modelId="{1CFE2F58-EF53-43C9-9AF6-F308C330AE50}" type="presOf" srcId="{E2F24504-C2DF-413B-8936-6B8C7B4BB5BC}" destId="{9C338E12-8560-44F8-9A18-B52F53CE2005}" srcOrd="1" destOrd="0" presId="urn:microsoft.com/office/officeart/2011/layout/CircleProcess"/>
    <dgm:cxn modelId="{51E625D8-496B-4ED4-BE72-5BF18D90ABA5}" srcId="{80DD9B4B-FEAD-414A-ABDD-6A7A44B4607B}" destId="{BBF571E4-F916-4713-B7DE-9FF8C99C9973}" srcOrd="0" destOrd="0" parTransId="{77209C7E-1D73-4D9E-89B6-CE52D2A57CC7}" sibTransId="{B0A3F044-F617-43F6-9668-48072F12D899}"/>
    <dgm:cxn modelId="{401FFB37-A351-42E2-9CE4-42963BC63A30}" type="presOf" srcId="{80DD9B4B-FEAD-414A-ABDD-6A7A44B4607B}" destId="{B0CF4FA4-813C-49BD-8F49-D87706026B74}" srcOrd="0" destOrd="0" presId="urn:microsoft.com/office/officeart/2011/layout/CircleProcess"/>
    <dgm:cxn modelId="{A5856C29-C587-4B44-82DA-9E73444F7474}" type="presOf" srcId="{A336E80D-1531-4BFE-9BB0-DDB5AC6531CD}" destId="{B735F569-74AC-4B61-97C5-B130B2EAFEAD}" srcOrd="1" destOrd="0" presId="urn:microsoft.com/office/officeart/2011/layout/CircleProcess"/>
    <dgm:cxn modelId="{DFA42233-A776-474D-BD11-4B8BEF56F4CA}" type="presOf" srcId="{CA9C6CA8-82F6-4FB0-A6B6-31D31C5101BA}" destId="{32C7D5DF-2235-47EA-86B1-B33F6605CF2B}" srcOrd="0" destOrd="0" presId="urn:microsoft.com/office/officeart/2011/layout/CircleProcess"/>
    <dgm:cxn modelId="{FC20C8DB-E5C0-4F5A-B6AF-927D7BCBA280}" type="presOf" srcId="{75D0482B-8D95-4DC1-8561-A9BADF616A9A}" destId="{45715864-0DBD-4DA9-8375-2514008DC487}" srcOrd="0" destOrd="0" presId="urn:microsoft.com/office/officeart/2011/layout/CircleProcess"/>
    <dgm:cxn modelId="{783BD397-5216-450A-9E6F-8A0240B7D885}" type="presOf" srcId="{80DD9B4B-FEAD-414A-ABDD-6A7A44B4607B}" destId="{69F71D5B-64F0-4B20-BB8E-417E0FFE4120}" srcOrd="1" destOrd="0" presId="urn:microsoft.com/office/officeart/2011/layout/CircleProcess"/>
    <dgm:cxn modelId="{CC7C8D99-00F0-40A0-856D-2532AB7828F5}" srcId="{CA9C6CA8-82F6-4FB0-A6B6-31D31C5101BA}" destId="{75D0482B-8D95-4DC1-8561-A9BADF616A9A}" srcOrd="3" destOrd="0" parTransId="{EA92C2C9-C28F-49A1-AB7C-8EEB585D2E79}" sibTransId="{17A75994-F312-4BB8-A263-7BAB6392CB12}"/>
    <dgm:cxn modelId="{24972177-1233-458F-94BA-699F8FDF4B89}" srcId="{CA9C6CA8-82F6-4FB0-A6B6-31D31C5101BA}" destId="{E2F24504-C2DF-413B-8936-6B8C7B4BB5BC}" srcOrd="1" destOrd="0" parTransId="{8B8E9952-504B-408D-8384-96956E6CD179}" sibTransId="{C324BE48-F2A7-43EB-A139-4A1101686EDD}"/>
    <dgm:cxn modelId="{3A602CB1-7AA6-4EAD-BFF5-DB484325966D}" srcId="{CA9C6CA8-82F6-4FB0-A6B6-31D31C5101BA}" destId="{A336E80D-1531-4BFE-9BB0-DDB5AC6531CD}" srcOrd="0" destOrd="0" parTransId="{CC3ED24A-5ADC-48C1-B512-17FB429E18A0}" sibTransId="{7CEA960A-8D87-48CF-8DB6-32FC18D4A5F0}"/>
    <dgm:cxn modelId="{8D1F0D9D-B883-45B0-B81A-5974C5131FFB}" srcId="{CA9C6CA8-82F6-4FB0-A6B6-31D31C5101BA}" destId="{80DD9B4B-FEAD-414A-ABDD-6A7A44B4607B}" srcOrd="2" destOrd="0" parTransId="{7B4AADEA-DEE8-44F4-BFCF-B6513D1C2000}" sibTransId="{807F2B98-4584-4A15-84C0-5A7085FCEEE2}"/>
    <dgm:cxn modelId="{72CA2EA7-3BC2-411E-93CD-6F33B6C54E13}" type="presOf" srcId="{A336E80D-1531-4BFE-9BB0-DDB5AC6531CD}" destId="{ECC58C03-224B-4BB5-8D4A-4E185A9F1BD3}" srcOrd="0" destOrd="0" presId="urn:microsoft.com/office/officeart/2011/layout/CircleProcess"/>
    <dgm:cxn modelId="{EDAEE2F8-E5CE-4F27-A474-8CB1667EC6B8}" type="presParOf" srcId="{32C7D5DF-2235-47EA-86B1-B33F6605CF2B}" destId="{E8E31DCC-F648-40E7-8DC9-9B3A256174DF}" srcOrd="0" destOrd="0" presId="urn:microsoft.com/office/officeart/2011/layout/CircleProcess"/>
    <dgm:cxn modelId="{9BA81463-EA75-4BE3-BFE1-903236A4A577}" type="presParOf" srcId="{E8E31DCC-F648-40E7-8DC9-9B3A256174DF}" destId="{31A533AB-2700-46A4-9F80-6A57358F2676}" srcOrd="0" destOrd="0" presId="urn:microsoft.com/office/officeart/2011/layout/CircleProcess"/>
    <dgm:cxn modelId="{48C689C7-5B90-4E78-A8D5-E720B772E844}" type="presParOf" srcId="{32C7D5DF-2235-47EA-86B1-B33F6605CF2B}" destId="{AEC3711C-BF5C-4732-8C89-5496C996ADFB}" srcOrd="1" destOrd="0" presId="urn:microsoft.com/office/officeart/2011/layout/CircleProcess"/>
    <dgm:cxn modelId="{E9DABEAF-E2AA-487B-A482-869EF9036EE6}" type="presParOf" srcId="{AEC3711C-BF5C-4732-8C89-5496C996ADFB}" destId="{45715864-0DBD-4DA9-8375-2514008DC487}" srcOrd="0" destOrd="0" presId="urn:microsoft.com/office/officeart/2011/layout/CircleProcess"/>
    <dgm:cxn modelId="{A175E1B2-7705-4725-8758-15BEBC4F432A}" type="presParOf" srcId="{32C7D5DF-2235-47EA-86B1-B33F6605CF2B}" destId="{2F4F3234-EA1E-4D2C-9970-0ACB939750C4}" srcOrd="2" destOrd="0" presId="urn:microsoft.com/office/officeart/2011/layout/CircleProcess"/>
    <dgm:cxn modelId="{98867A49-611A-466E-A932-12D9B4F081C3}" type="presParOf" srcId="{32C7D5DF-2235-47EA-86B1-B33F6605CF2B}" destId="{81C66F9D-4364-4C79-8FD6-2AD1E9934BA0}" srcOrd="3" destOrd="0" presId="urn:microsoft.com/office/officeart/2011/layout/CircleProcess"/>
    <dgm:cxn modelId="{E1232BC0-1A26-4CD8-AA66-334DCA7F22C5}" type="presParOf" srcId="{81C66F9D-4364-4C79-8FD6-2AD1E9934BA0}" destId="{6910B7D5-2806-4D75-A951-8B7245467738}" srcOrd="0" destOrd="0" presId="urn:microsoft.com/office/officeart/2011/layout/CircleProcess"/>
    <dgm:cxn modelId="{4FF67E54-66D9-440E-AC10-794B13B9CF6E}" type="presParOf" srcId="{32C7D5DF-2235-47EA-86B1-B33F6605CF2B}" destId="{F4993837-FA83-40FA-942A-A4356AE26324}" srcOrd="4" destOrd="0" presId="urn:microsoft.com/office/officeart/2011/layout/CircleProcess"/>
    <dgm:cxn modelId="{DC5F41C9-1938-4BE4-92A7-71A5242C3D17}" type="presParOf" srcId="{F4993837-FA83-40FA-942A-A4356AE26324}" destId="{B0CF4FA4-813C-49BD-8F49-D87706026B74}" srcOrd="0" destOrd="0" presId="urn:microsoft.com/office/officeart/2011/layout/CircleProcess"/>
    <dgm:cxn modelId="{D24A54A2-5F53-48F7-8670-796C02A04902}" type="presParOf" srcId="{32C7D5DF-2235-47EA-86B1-B33F6605CF2B}" destId="{BA4524E9-C54B-4E9B-B4B2-AE3E73BE32EA}" srcOrd="5" destOrd="0" presId="urn:microsoft.com/office/officeart/2011/layout/CircleProcess"/>
    <dgm:cxn modelId="{78490A12-C4EA-4CE2-BF1E-AF0EFB9ACB8A}" type="presParOf" srcId="{32C7D5DF-2235-47EA-86B1-B33F6605CF2B}" destId="{69F71D5B-64F0-4B20-BB8E-417E0FFE4120}" srcOrd="6" destOrd="0" presId="urn:microsoft.com/office/officeart/2011/layout/CircleProcess"/>
    <dgm:cxn modelId="{B7CCC5E6-6F7F-433B-AE2F-8A343182194F}" type="presParOf" srcId="{32C7D5DF-2235-47EA-86B1-B33F6605CF2B}" destId="{44AA7413-4E06-4C34-B739-944606B7DD1C}" srcOrd="7" destOrd="0" presId="urn:microsoft.com/office/officeart/2011/layout/CircleProcess"/>
    <dgm:cxn modelId="{0AE0DAC5-7153-49B7-B1C9-A6AB95AB6573}" type="presParOf" srcId="{44AA7413-4E06-4C34-B739-944606B7DD1C}" destId="{15AD62DF-2EC6-439D-8CB8-78709827B7CD}" srcOrd="0" destOrd="0" presId="urn:microsoft.com/office/officeart/2011/layout/CircleProcess"/>
    <dgm:cxn modelId="{F94E6BFE-6C75-4954-B3D2-376E2A718897}" type="presParOf" srcId="{32C7D5DF-2235-47EA-86B1-B33F6605CF2B}" destId="{84AD56B6-9EC0-4A97-B40E-9A7742950FC5}" srcOrd="8" destOrd="0" presId="urn:microsoft.com/office/officeart/2011/layout/CircleProcess"/>
    <dgm:cxn modelId="{0DC0EA2A-0A48-4FF4-87CD-7563DAF61AB3}" type="presParOf" srcId="{84AD56B6-9EC0-4A97-B40E-9A7742950FC5}" destId="{ABA2B0AA-4C81-4D52-9622-E6CFD8168E3E}" srcOrd="0" destOrd="0" presId="urn:microsoft.com/office/officeart/2011/layout/CircleProcess"/>
    <dgm:cxn modelId="{005D9631-81EC-4430-9C3D-49FBA9D8DE97}" type="presParOf" srcId="{32C7D5DF-2235-47EA-86B1-B33F6605CF2B}" destId="{9C338E12-8560-44F8-9A18-B52F53CE2005}" srcOrd="9" destOrd="0" presId="urn:microsoft.com/office/officeart/2011/layout/CircleProcess"/>
    <dgm:cxn modelId="{ADDFAEB5-2027-42EB-97DE-FF462E4BE639}" type="presParOf" srcId="{32C7D5DF-2235-47EA-86B1-B33F6605CF2B}" destId="{875F5FC5-6AE2-4D42-9D9E-F72D5B6F1533}" srcOrd="10" destOrd="0" presId="urn:microsoft.com/office/officeart/2011/layout/CircleProcess"/>
    <dgm:cxn modelId="{B28DBA70-B378-461F-8CC3-3D04532A51E5}" type="presParOf" srcId="{875F5FC5-6AE2-4D42-9D9E-F72D5B6F1533}" destId="{B51D62CF-3ACD-411E-82A9-A6ADC72619C0}" srcOrd="0" destOrd="0" presId="urn:microsoft.com/office/officeart/2011/layout/CircleProcess"/>
    <dgm:cxn modelId="{35392163-9082-4B5B-9581-BD64F2D7A21F}" type="presParOf" srcId="{32C7D5DF-2235-47EA-86B1-B33F6605CF2B}" destId="{F43F2453-1CC6-420B-AD43-FD4AE2D39C28}" srcOrd="11" destOrd="0" presId="urn:microsoft.com/office/officeart/2011/layout/CircleProcess"/>
    <dgm:cxn modelId="{33EF7254-FED1-49A1-A008-7F40E5790560}" type="presParOf" srcId="{F43F2453-1CC6-420B-AD43-FD4AE2D39C28}" destId="{ECC58C03-224B-4BB5-8D4A-4E185A9F1BD3}" srcOrd="0" destOrd="0" presId="urn:microsoft.com/office/officeart/2011/layout/CircleProcess"/>
    <dgm:cxn modelId="{4394F7CF-E418-456D-B5CB-DD1FC3A0FBB8}" type="presParOf" srcId="{32C7D5DF-2235-47EA-86B1-B33F6605CF2B}" destId="{B735F569-74AC-4B61-97C5-B130B2EAFEAD}" srcOrd="12"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21B02-3116-4631-8BA4-B8DA42F3F899}">
      <dsp:nvSpPr>
        <dsp:cNvPr id="0" name=""/>
        <dsp:cNvSpPr/>
      </dsp:nvSpPr>
      <dsp:spPr>
        <a:xfrm>
          <a:off x="0" y="0"/>
          <a:ext cx="6096000" cy="126999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kern="1200" dirty="0" smtClean="0">
              <a:latin typeface="Arial" panose="020B0604020202020204" pitchFamily="34" charset="0"/>
              <a:cs typeface="Arial" panose="020B0604020202020204" pitchFamily="34" charset="0"/>
            </a:rPr>
            <a:t>Motseng and Moiketsi are communal villages in Ward 14 of the Matatiele Local Municipality (MLM) in the Eastern Cape of South Africa</a:t>
          </a:r>
          <a:r>
            <a:rPr lang="en-US" sz="1500" kern="1200" dirty="0" smtClean="0"/>
            <a:t>.</a:t>
          </a:r>
          <a:endParaRPr lang="en-US" sz="1500" kern="1200" dirty="0"/>
        </a:p>
      </dsp:txBody>
      <dsp:txXfrm>
        <a:off x="1346200" y="0"/>
        <a:ext cx="4749800" cy="1269999"/>
      </dsp:txXfrm>
    </dsp:sp>
    <dsp:sp modelId="{70049E11-C0EC-47CB-9D6B-AB9DB48A1806}">
      <dsp:nvSpPr>
        <dsp:cNvPr id="0" name=""/>
        <dsp:cNvSpPr/>
      </dsp:nvSpPr>
      <dsp:spPr>
        <a:xfrm>
          <a:off x="126999" y="126999"/>
          <a:ext cx="1219200" cy="1015999"/>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E20F8F-A847-43F4-A4A2-0EFE86701348}">
      <dsp:nvSpPr>
        <dsp:cNvPr id="0" name=""/>
        <dsp:cNvSpPr/>
      </dsp:nvSpPr>
      <dsp:spPr>
        <a:xfrm>
          <a:off x="0" y="1396999"/>
          <a:ext cx="6096000" cy="126999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kern="1200" dirty="0" smtClean="0">
              <a:latin typeface="Arial" panose="020B0604020202020204" pitchFamily="34" charset="0"/>
              <a:cs typeface="Arial" panose="020B0604020202020204" pitchFamily="34" charset="0"/>
            </a:rPr>
            <a:t>At Motseng, rotational grazing (short duration, high intensity) has been implemented while at Moiketsi  continuous grazing is implemented. </a:t>
          </a:r>
          <a:endParaRPr lang="en-US" sz="1500" kern="1200" dirty="0">
            <a:latin typeface="Arial" panose="020B0604020202020204" pitchFamily="34" charset="0"/>
            <a:cs typeface="Arial" panose="020B0604020202020204" pitchFamily="34" charset="0"/>
          </a:endParaRPr>
        </a:p>
      </dsp:txBody>
      <dsp:txXfrm>
        <a:off x="1346200" y="1396999"/>
        <a:ext cx="4749800" cy="1269999"/>
      </dsp:txXfrm>
    </dsp:sp>
    <dsp:sp modelId="{DC62136A-EBDD-42B3-A888-337EE7CFE880}">
      <dsp:nvSpPr>
        <dsp:cNvPr id="0" name=""/>
        <dsp:cNvSpPr/>
      </dsp:nvSpPr>
      <dsp:spPr>
        <a:xfrm>
          <a:off x="126999" y="1523999"/>
          <a:ext cx="1219200" cy="1015999"/>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E98DBE-8E74-46ED-8304-3B7A5503422F}">
      <dsp:nvSpPr>
        <dsp:cNvPr id="0" name=""/>
        <dsp:cNvSpPr/>
      </dsp:nvSpPr>
      <dsp:spPr>
        <a:xfrm>
          <a:off x="0" y="2793999"/>
          <a:ext cx="6096000" cy="126999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kern="1200" dirty="0" smtClean="0">
              <a:latin typeface="Arial" panose="020B0604020202020204" pitchFamily="34" charset="0"/>
              <a:cs typeface="Arial" panose="020B0604020202020204" pitchFamily="34" charset="0"/>
            </a:rPr>
            <a:t>Motseng has a population of 253 with 63 households and Moiketsi has a five times higher population of 1270 with 360 households, but both villages are similar in that the predominant livelihood activity is beef production (Hawkins et al, 2014</a:t>
          </a:r>
          <a:endParaRPr lang="en-US" sz="1500" kern="1200" dirty="0">
            <a:latin typeface="Arial" panose="020B0604020202020204" pitchFamily="34" charset="0"/>
            <a:cs typeface="Arial" panose="020B0604020202020204" pitchFamily="34" charset="0"/>
          </a:endParaRPr>
        </a:p>
      </dsp:txBody>
      <dsp:txXfrm>
        <a:off x="1346200" y="2793999"/>
        <a:ext cx="4749800" cy="1269999"/>
      </dsp:txXfrm>
    </dsp:sp>
    <dsp:sp modelId="{7A98EB06-0717-4074-B7A4-806D52B89440}">
      <dsp:nvSpPr>
        <dsp:cNvPr id="0" name=""/>
        <dsp:cNvSpPr/>
      </dsp:nvSpPr>
      <dsp:spPr>
        <a:xfrm>
          <a:off x="126999" y="2920999"/>
          <a:ext cx="1219200" cy="1015999"/>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A533AB-2700-46A4-9F80-6A57358F2676}">
      <dsp:nvSpPr>
        <dsp:cNvPr id="0" name=""/>
        <dsp:cNvSpPr/>
      </dsp:nvSpPr>
      <dsp:spPr>
        <a:xfrm>
          <a:off x="6564982" y="1373818"/>
          <a:ext cx="1958587" cy="195868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715864-0DBD-4DA9-8375-2514008DC487}">
      <dsp:nvSpPr>
        <dsp:cNvPr id="0" name=""/>
        <dsp:cNvSpPr/>
      </dsp:nvSpPr>
      <dsp:spPr>
        <a:xfrm>
          <a:off x="6630492" y="1439119"/>
          <a:ext cx="1828406" cy="1828085"/>
        </a:xfrm>
        <a:prstGeom prst="ellips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Biomass  </a:t>
          </a:r>
          <a:r>
            <a:rPr lang="en-US" sz="1400" kern="1200" dirty="0" smtClean="0"/>
            <a:t>measurements were conducted using the disk pasture meter</a:t>
          </a:r>
          <a:endParaRPr lang="en-US" sz="1400" kern="1200" dirty="0"/>
        </a:p>
      </dsp:txBody>
      <dsp:txXfrm>
        <a:off x="6891693" y="1700323"/>
        <a:ext cx="1306004" cy="1305677"/>
      </dsp:txXfrm>
    </dsp:sp>
    <dsp:sp modelId="{6910B7D5-2806-4D75-A951-8B7245467738}">
      <dsp:nvSpPr>
        <dsp:cNvPr id="0" name=""/>
        <dsp:cNvSpPr/>
      </dsp:nvSpPr>
      <dsp:spPr>
        <a:xfrm rot="2700000">
          <a:off x="4532470" y="1373680"/>
          <a:ext cx="1958619" cy="1958619"/>
        </a:xfrm>
        <a:prstGeom prst="teardrop">
          <a:avLst>
            <a:gd name="adj" fmla="val 1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CF4FA4-813C-49BD-8F49-D87706026B74}">
      <dsp:nvSpPr>
        <dsp:cNvPr id="0" name=""/>
        <dsp:cNvSpPr/>
      </dsp:nvSpPr>
      <dsp:spPr>
        <a:xfrm>
          <a:off x="4606394" y="1439119"/>
          <a:ext cx="1828406" cy="1828085"/>
        </a:xfrm>
        <a:prstGeom prst="ellipse">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Hydrophobity tests were conducted to measure the carbon due to the fire on the soil</a:t>
          </a:r>
        </a:p>
      </dsp:txBody>
      <dsp:txXfrm>
        <a:off x="4867595" y="1700323"/>
        <a:ext cx="1306004" cy="1305677"/>
      </dsp:txXfrm>
    </dsp:sp>
    <dsp:sp modelId="{BA4524E9-C54B-4E9B-B4B2-AE3E73BE32EA}">
      <dsp:nvSpPr>
        <dsp:cNvPr id="0" name=""/>
        <dsp:cNvSpPr/>
      </dsp:nvSpPr>
      <dsp:spPr>
        <a:xfrm>
          <a:off x="4606394" y="3368592"/>
          <a:ext cx="1828406" cy="1073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980" tIns="220980" rIns="220980" bIns="220980" numCol="1" spcCol="1270" anchor="t" anchorCtr="0">
          <a:noAutofit/>
        </a:bodyPr>
        <a:lstStyle/>
        <a:p>
          <a:pPr marL="285750" lvl="1" indent="-285750" algn="l" defTabSz="2000250">
            <a:lnSpc>
              <a:spcPct val="90000"/>
            </a:lnSpc>
            <a:spcBef>
              <a:spcPct val="0"/>
            </a:spcBef>
            <a:spcAft>
              <a:spcPct val="15000"/>
            </a:spcAft>
            <a:buChar char="••"/>
          </a:pPr>
          <a:endParaRPr lang="en-US" sz="4500" kern="1200"/>
        </a:p>
      </dsp:txBody>
      <dsp:txXfrm>
        <a:off x="4606394" y="3368592"/>
        <a:ext cx="1828406" cy="1073686"/>
      </dsp:txXfrm>
    </dsp:sp>
    <dsp:sp modelId="{15AD62DF-2EC6-439D-8CB8-78709827B7CD}">
      <dsp:nvSpPr>
        <dsp:cNvPr id="0" name=""/>
        <dsp:cNvSpPr/>
      </dsp:nvSpPr>
      <dsp:spPr>
        <a:xfrm rot="2700000">
          <a:off x="2516771" y="1373680"/>
          <a:ext cx="1958619" cy="1958619"/>
        </a:xfrm>
        <a:prstGeom prst="teardrop">
          <a:avLst>
            <a:gd name="adj" fmla="val 1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A2B0AA-4C81-4D52-9622-E6CFD8168E3E}">
      <dsp:nvSpPr>
        <dsp:cNvPr id="0" name=""/>
        <dsp:cNvSpPr/>
      </dsp:nvSpPr>
      <dsp:spPr>
        <a:xfrm>
          <a:off x="2582297" y="1439119"/>
          <a:ext cx="1828406" cy="1828085"/>
        </a:xfrm>
        <a:prstGeom prst="ellipse">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Soil Samples Collected : Lab work conducted ( Soil organic matter and texture ) </a:t>
          </a:r>
          <a:endParaRPr lang="en-US" sz="1400" kern="1200" dirty="0"/>
        </a:p>
      </dsp:txBody>
      <dsp:txXfrm>
        <a:off x="2843498" y="1700323"/>
        <a:ext cx="1306004" cy="1305677"/>
      </dsp:txXfrm>
    </dsp:sp>
    <dsp:sp modelId="{B51D62CF-3ACD-411E-82A9-A6ADC72619C0}">
      <dsp:nvSpPr>
        <dsp:cNvPr id="0" name=""/>
        <dsp:cNvSpPr/>
      </dsp:nvSpPr>
      <dsp:spPr>
        <a:xfrm rot="2700000">
          <a:off x="492674" y="1373680"/>
          <a:ext cx="1958619" cy="1958619"/>
        </a:xfrm>
        <a:prstGeom prst="teardrop">
          <a:avLst>
            <a:gd name="adj" fmla="val 1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C58C03-224B-4BB5-8D4A-4E185A9F1BD3}">
      <dsp:nvSpPr>
        <dsp:cNvPr id="0" name=""/>
        <dsp:cNvSpPr/>
      </dsp:nvSpPr>
      <dsp:spPr>
        <a:xfrm>
          <a:off x="558200" y="1439119"/>
          <a:ext cx="1828406" cy="1828085"/>
        </a:xfrm>
        <a:prstGeom prst="ellipse">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en-US" sz="1400" kern="1200" dirty="0" smtClean="0"/>
        </a:p>
        <a:p>
          <a:pPr lvl="0" algn="ctr" defTabSz="622300">
            <a:lnSpc>
              <a:spcPct val="90000"/>
            </a:lnSpc>
            <a:spcBef>
              <a:spcPct val="0"/>
            </a:spcBef>
            <a:spcAft>
              <a:spcPct val="35000"/>
            </a:spcAft>
          </a:pPr>
          <a:r>
            <a:rPr lang="en-US" sz="1400" kern="1200" dirty="0" smtClean="0"/>
            <a:t>Dry  &amp; Wet Season </a:t>
          </a:r>
        </a:p>
        <a:p>
          <a:pPr lvl="0" algn="ctr" defTabSz="622300">
            <a:lnSpc>
              <a:spcPct val="90000"/>
            </a:lnSpc>
            <a:spcBef>
              <a:spcPct val="0"/>
            </a:spcBef>
            <a:spcAft>
              <a:spcPct val="35000"/>
            </a:spcAft>
          </a:pPr>
          <a:r>
            <a:rPr lang="en-US" sz="1400" kern="1200" dirty="0" smtClean="0"/>
            <a:t>Infiltration measurements measured : Mini Disk Infiltrometer</a:t>
          </a:r>
        </a:p>
        <a:p>
          <a:pPr lvl="0" algn="ctr" defTabSz="622300">
            <a:lnSpc>
              <a:spcPct val="90000"/>
            </a:lnSpc>
            <a:spcBef>
              <a:spcPct val="0"/>
            </a:spcBef>
            <a:spcAft>
              <a:spcPct val="35000"/>
            </a:spcAft>
          </a:pPr>
          <a:endParaRPr lang="en-US" sz="2000" kern="1200" dirty="0"/>
        </a:p>
      </dsp:txBody>
      <dsp:txXfrm>
        <a:off x="819401" y="1700323"/>
        <a:ext cx="1306004" cy="1305677"/>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F09049-B5F9-4A6F-A2AE-9C09C5113598}"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33570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F09049-B5F9-4A6F-A2AE-9C09C5113598}"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1288000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F09049-B5F9-4A6F-A2AE-9C09C5113598}"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3318566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F09049-B5F9-4A6F-A2AE-9C09C5113598}" type="datetimeFigureOut">
              <a:rPr lang="en-US" smtClean="0"/>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269130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F09049-B5F9-4A6F-A2AE-9C09C5113598}" type="datetimeFigureOut">
              <a:rPr lang="en-US" smtClean="0"/>
              <a:t>6/8/2016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2466812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F09049-B5F9-4A6F-A2AE-9C09C5113598}" type="datetimeFigureOut">
              <a:rPr lang="en-US" smtClean="0"/>
              <a:t>6/8/2016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1249756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F09049-B5F9-4A6F-A2AE-9C09C5113598}" type="datetimeFigureOut">
              <a:rPr lang="en-US" smtClean="0"/>
              <a:t>6/8/2016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2086041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F09049-B5F9-4A6F-A2AE-9C09C5113598}" type="datetimeFigureOut">
              <a:rPr lang="en-US" smtClean="0"/>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86890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F09049-B5F9-4A6F-A2AE-9C09C5113598}" type="datetimeFigureOut">
              <a:rPr lang="en-US" smtClean="0"/>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1982068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F09049-B5F9-4A6F-A2AE-9C09C5113598}"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3880726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F09049-B5F9-4A6F-A2AE-9C09C5113598}"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3EB33A-AA2B-440F-896D-70562A735BA3}" type="slidenum">
              <a:rPr lang="en-US" smtClean="0"/>
              <a:t>‹#›</a:t>
            </a:fld>
            <a:endParaRPr lang="en-US"/>
          </a:p>
        </p:txBody>
      </p:sp>
    </p:spTree>
    <p:extLst>
      <p:ext uri="{BB962C8B-B14F-4D97-AF65-F5344CB8AC3E}">
        <p14:creationId xmlns:p14="http://schemas.microsoft.com/office/powerpoint/2010/main" val="3156989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F09049-B5F9-4A6F-A2AE-9C09C5113598}" type="datetimeFigureOut">
              <a:rPr lang="en-US" smtClean="0"/>
              <a:t>6/8/2016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EB33A-AA2B-440F-896D-70562A735BA3}" type="slidenum">
              <a:rPr lang="en-US" smtClean="0"/>
              <a:t>‹#›</a:t>
            </a:fld>
            <a:endParaRPr lang="en-US"/>
          </a:p>
        </p:txBody>
      </p:sp>
    </p:spTree>
    <p:extLst>
      <p:ext uri="{BB962C8B-B14F-4D97-AF65-F5344CB8AC3E}">
        <p14:creationId xmlns:p14="http://schemas.microsoft.com/office/powerpoint/2010/main" val="221830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hyperlink" Target="Infiltrometer%20data%20sheet.docx" TargetMode="External"/><Relationship Id="rId2" Type="http://schemas.openxmlformats.org/officeDocument/2006/relationships/hyperlink" Target="lab%20work/loi.xlsx" TargetMode="External"/><Relationship Id="rId1" Type="http://schemas.openxmlformats.org/officeDocument/2006/relationships/slideLayout" Target="../slideLayouts/slideLayout2.xml"/><Relationship Id="rId4" Type="http://schemas.openxmlformats.org/officeDocument/2006/relationships/hyperlink" Target="lab%20work/hydrophob%20%20ity/Book1.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1"/>
            <a:ext cx="8001000" cy="3219450"/>
          </a:xfrm>
        </p:spPr>
        <p:txBody>
          <a:bodyPr>
            <a:normAutofit/>
          </a:bodyPr>
          <a:lstStyle/>
          <a:p>
            <a:r>
              <a:rPr lang="en-US" dirty="0">
                <a:solidFill>
                  <a:schemeClr val="tx2">
                    <a:lumMod val="60000"/>
                    <a:lumOff val="40000"/>
                  </a:schemeClr>
                </a:solidFill>
                <a:latin typeface="Arial" panose="020B0604020202020204" pitchFamily="34" charset="0"/>
                <a:cs typeface="Arial" panose="020B0604020202020204" pitchFamily="34" charset="0"/>
              </a:rPr>
              <a:t>	</a:t>
            </a:r>
            <a:r>
              <a:rPr lang="en-US" dirty="0" smtClean="0">
                <a:solidFill>
                  <a:schemeClr val="tx2">
                    <a:lumMod val="60000"/>
                    <a:lumOff val="40000"/>
                  </a:schemeClr>
                </a:solidFill>
                <a:latin typeface="Arial" panose="020B0604020202020204" pitchFamily="34" charset="0"/>
                <a:cs typeface="Arial" panose="020B0604020202020204" pitchFamily="34" charset="0"/>
              </a:rPr>
              <a:t/>
            </a:r>
            <a:br>
              <a:rPr lang="en-US" dirty="0" smtClean="0">
                <a:solidFill>
                  <a:schemeClr val="tx2">
                    <a:lumMod val="60000"/>
                    <a:lumOff val="40000"/>
                  </a:schemeClr>
                </a:solidFill>
                <a:latin typeface="Arial" panose="020B0604020202020204" pitchFamily="34" charset="0"/>
                <a:cs typeface="Arial" panose="020B0604020202020204" pitchFamily="34" charset="0"/>
              </a:rPr>
            </a:br>
            <a:r>
              <a:rPr lang="en-US" dirty="0">
                <a:solidFill>
                  <a:schemeClr val="tx2">
                    <a:lumMod val="60000"/>
                    <a:lumOff val="40000"/>
                  </a:schemeClr>
                </a:solidFill>
                <a:latin typeface="Arial" panose="020B0604020202020204" pitchFamily="34" charset="0"/>
                <a:cs typeface="Arial" panose="020B0604020202020204" pitchFamily="34" charset="0"/>
              </a:rPr>
              <a:t/>
            </a:r>
            <a:br>
              <a:rPr lang="en-US" dirty="0">
                <a:solidFill>
                  <a:schemeClr val="tx2">
                    <a:lumMod val="60000"/>
                    <a:lumOff val="40000"/>
                  </a:schemeClr>
                </a:solidFill>
                <a:latin typeface="Arial" panose="020B0604020202020204" pitchFamily="34" charset="0"/>
                <a:cs typeface="Arial" panose="020B0604020202020204" pitchFamily="34" charset="0"/>
              </a:rPr>
            </a:br>
            <a:endParaRPr lang="en-US" dirty="0">
              <a:solidFill>
                <a:schemeClr val="tx2">
                  <a:lumMod val="60000"/>
                  <a:lumOff val="40000"/>
                </a:schemeClr>
              </a:solidFill>
              <a:latin typeface="Arial" panose="020B0604020202020204" pitchFamily="34" charset="0"/>
              <a:cs typeface="Arial" panose="020B0604020202020204" pitchFamily="34" charset="0"/>
            </a:endParaRPr>
          </a:p>
        </p:txBody>
      </p:sp>
      <p:pic>
        <p:nvPicPr>
          <p:cNvPr id="1026" name="Picture 2" descr="D:\Documents and Settings\nkwayimani\Documents\Backup Data\GCA News letter\For Nolu\Logos\CI_SouthAfrica_Eng_Col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7160" y="5638800"/>
            <a:ext cx="2545954" cy="914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771052"/>
            <a:ext cx="2693990" cy="993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5056415"/>
            <a:ext cx="1823356" cy="1823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14400" y="1600200"/>
            <a:ext cx="6956623" cy="2862322"/>
          </a:xfrm>
          <a:prstGeom prst="rect">
            <a:avLst/>
          </a:prstGeom>
          <a:noFill/>
        </p:spPr>
        <p:txBody>
          <a:bodyPr wrap="square" rtlCol="0">
            <a:spAutoFit/>
          </a:bodyPr>
          <a:lstStyle/>
          <a:p>
            <a:r>
              <a:rPr lang="en-US" dirty="0" err="1" smtClean="0">
                <a:latin typeface="Arial" panose="020B0604020202020204" pitchFamily="34" charset="0"/>
                <a:cs typeface="Arial" panose="020B0604020202020204" pitchFamily="34" charset="0"/>
              </a:rPr>
              <a:t>Mphil</a:t>
            </a:r>
            <a:r>
              <a:rPr lang="en-US" dirty="0" smtClean="0">
                <a:latin typeface="Arial" panose="020B0604020202020204" pitchFamily="34" charset="0"/>
                <a:cs typeface="Arial" panose="020B0604020202020204" pitchFamily="34" charset="0"/>
              </a:rPr>
              <a:t> Integrated Water Resource Management</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Student: Nolubabalo Kwayimani</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Supervisor: Dr Micheal Grenfell</a:t>
            </a:r>
            <a:r>
              <a:rPr lang="en-US" i="1" dirty="0" smtClean="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(MSc, PhD, FHEA)</a:t>
            </a:r>
            <a:endParaRPr lang="en-US" dirty="0">
              <a:latin typeface="Arial" panose="020B0604020202020204" pitchFamily="34" charset="0"/>
              <a:cs typeface="Arial" panose="020B0604020202020204" pitchFamily="34" charset="0"/>
            </a:endParaRPr>
          </a:p>
          <a:p>
            <a:r>
              <a:rPr lang="en-US" i="1" dirty="0" smtClean="0">
                <a:latin typeface="Arial" panose="020B0604020202020204" pitchFamily="34" charset="0"/>
                <a:cs typeface="Arial" panose="020B0604020202020204" pitchFamily="34" charset="0"/>
              </a:rPr>
              <a:t>                    Environmental </a:t>
            </a:r>
            <a:r>
              <a:rPr lang="en-US" i="1" dirty="0">
                <a:latin typeface="Arial" panose="020B0604020202020204" pitchFamily="34" charset="0"/>
                <a:cs typeface="Arial" panose="020B0604020202020204" pitchFamily="34" charset="0"/>
              </a:rPr>
              <a:t>&amp; Water Science Honours Coordinator</a:t>
            </a:r>
            <a:endParaRPr lang="en-US" dirty="0">
              <a:latin typeface="Arial" panose="020B0604020202020204" pitchFamily="34" charset="0"/>
              <a:cs typeface="Arial" panose="020B0604020202020204" pitchFamily="34" charset="0"/>
            </a:endParaRPr>
          </a:p>
          <a:p>
            <a:r>
              <a:rPr lang="en-US" i="1" dirty="0" smtClean="0">
                <a:latin typeface="Arial" panose="020B0604020202020204" pitchFamily="34" charset="0"/>
                <a:cs typeface="Arial" panose="020B0604020202020204" pitchFamily="34" charset="0"/>
              </a:rPr>
              <a:t>                    Department </a:t>
            </a:r>
            <a:r>
              <a:rPr lang="en-US" i="1" dirty="0">
                <a:latin typeface="Arial" panose="020B0604020202020204" pitchFamily="34" charset="0"/>
                <a:cs typeface="Arial" panose="020B0604020202020204" pitchFamily="34" charset="0"/>
              </a:rPr>
              <a:t>of Earth Science</a:t>
            </a:r>
            <a:endParaRPr lang="en-US" dirty="0">
              <a:latin typeface="Arial" panose="020B0604020202020204" pitchFamily="34" charset="0"/>
              <a:cs typeface="Arial" panose="020B0604020202020204" pitchFamily="34" charset="0"/>
            </a:endParaRPr>
          </a:p>
          <a:p>
            <a:r>
              <a:rPr lang="en-US" i="1" dirty="0" smtClean="0">
                <a:latin typeface="Arial" panose="020B0604020202020204" pitchFamily="34" charset="0"/>
                <a:cs typeface="Arial" panose="020B0604020202020204" pitchFamily="34" charset="0"/>
              </a:rPr>
              <a:t>                    University </a:t>
            </a:r>
            <a:r>
              <a:rPr lang="en-US" i="1" dirty="0">
                <a:latin typeface="Arial" panose="020B0604020202020204" pitchFamily="34" charset="0"/>
                <a:cs typeface="Arial" panose="020B0604020202020204" pitchFamily="34" charset="0"/>
              </a:rPr>
              <a:t>of the Western Cape</a:t>
            </a:r>
            <a:endParaRPr lang="en-US" dirty="0">
              <a:latin typeface="Arial" panose="020B0604020202020204" pitchFamily="34" charset="0"/>
              <a:cs typeface="Arial" panose="020B0604020202020204" pitchFamily="34" charset="0"/>
            </a:endParaRPr>
          </a:p>
          <a:p>
            <a:r>
              <a:rPr lang="en-US" i="1" dirty="0" smtClean="0">
                <a:latin typeface="Arial" panose="020B0604020202020204" pitchFamily="34" charset="0"/>
                <a:cs typeface="Arial" panose="020B0604020202020204" pitchFamily="34" charset="0"/>
              </a:rPr>
              <a:t>                    Tel</a:t>
            </a:r>
            <a:r>
              <a:rPr lang="en-US" i="1" dirty="0">
                <a:latin typeface="Arial" panose="020B0604020202020204" pitchFamily="34" charset="0"/>
                <a:cs typeface="Arial" panose="020B0604020202020204" pitchFamily="34" charset="0"/>
              </a:rPr>
              <a:t>: +27 +21 959 2089</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9263819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Research study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20000"/>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pPr marL="0" indent="0">
              <a:buNone/>
            </a:pPr>
            <a:endParaRPr lang="en-US" dirty="0"/>
          </a:p>
          <a:p>
            <a:pPr marL="0" indent="0">
              <a:buNone/>
            </a:pPr>
            <a:r>
              <a:rPr lang="en-US" dirty="0" smtClean="0"/>
              <a:t> </a:t>
            </a:r>
            <a:endParaRPr lang="en-US" dirty="0"/>
          </a:p>
        </p:txBody>
      </p:sp>
      <p:sp>
        <p:nvSpPr>
          <p:cNvPr id="5" name="Rectangle 4"/>
          <p:cNvSpPr/>
          <p:nvPr/>
        </p:nvSpPr>
        <p:spPr>
          <a:xfrm>
            <a:off x="2286000" y="2828836"/>
            <a:ext cx="4572000" cy="1200329"/>
          </a:xfrm>
          <a:prstGeom prst="rect">
            <a:avLst/>
          </a:prstGeom>
        </p:spPr>
        <p:txBody>
          <a:bodyPr>
            <a:spAutoFit/>
          </a:bodyPr>
          <a:lstStyle/>
          <a:p>
            <a:pPr lvl="0"/>
            <a:r>
              <a:rPr lang="en-US" b="1" u="sng" dirty="0"/>
              <a:t>What is the effect of rotational </a:t>
            </a:r>
            <a:r>
              <a:rPr lang="en-US" b="1" u="sng" dirty="0">
                <a:latin typeface="Arial" panose="020B0604020202020204" pitchFamily="34" charset="0"/>
                <a:cs typeface="Arial" panose="020B0604020202020204" pitchFamily="34" charset="0"/>
              </a:rPr>
              <a:t>and</a:t>
            </a:r>
            <a:r>
              <a:rPr lang="en-US" b="1" u="sng" dirty="0"/>
              <a:t> continuous grazing on    soil erosion  at the Umzimvubu catchment in two villages Moiketsi and Motseng</a:t>
            </a:r>
            <a:endParaRPr lang="en-US" dirty="0"/>
          </a:p>
        </p:txBody>
      </p:sp>
    </p:spTree>
    <p:extLst>
      <p:ext uri="{BB962C8B-B14F-4D97-AF65-F5344CB8AC3E}">
        <p14:creationId xmlns:p14="http://schemas.microsoft.com/office/powerpoint/2010/main" val="39894406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means……</a:t>
            </a:r>
            <a:endParaRPr lang="en-US" dirty="0"/>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Measuring the ability of the soil to take in water during a rainfall event, the assumption is that runoff will occur  when  rainfall intensity is greater than infiltration capacity and that runoff may lead to erosion. Of course depending on site slope, soil type etc.</a:t>
            </a:r>
          </a:p>
        </p:txBody>
      </p:sp>
    </p:spTree>
    <p:extLst>
      <p:ext uri="{BB962C8B-B14F-4D97-AF65-F5344CB8AC3E}">
        <p14:creationId xmlns:p14="http://schemas.microsoft.com/office/powerpoint/2010/main" val="1233763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Study Area</a:t>
            </a:r>
            <a:br>
              <a:rPr lang="en-US" dirty="0" smtClean="0"/>
            </a:br>
            <a:r>
              <a:rPr lang="en-US" dirty="0" smtClean="0"/>
              <a:t> </a:t>
            </a:r>
            <a:endParaRPr lang="en-US" dirty="0"/>
          </a:p>
        </p:txBody>
      </p:sp>
      <p:sp>
        <p:nvSpPr>
          <p:cNvPr id="3" name="Content Placeholder 2"/>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smtClean="0"/>
          </a:p>
        </p:txBody>
      </p:sp>
      <p:graphicFrame>
        <p:nvGraphicFramePr>
          <p:cNvPr id="4" name="Diagram 3"/>
          <p:cNvGraphicFramePr/>
          <p:nvPr>
            <p:extLst>
              <p:ext uri="{D42A27DB-BD31-4B8C-83A1-F6EECF244321}">
                <p14:modId xmlns:p14="http://schemas.microsoft.com/office/powerpoint/2010/main" val="276060221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48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hypothesis</a:t>
            </a:r>
            <a:endParaRPr lang="en-US" dirty="0"/>
          </a:p>
        </p:txBody>
      </p:sp>
      <p:pic>
        <p:nvPicPr>
          <p:cNvPr id="2050" name="Picture 2" descr="D:\Documents and Settings\nkwayimani\Pictures\2016-01-15 nolu tap\nolu tap 6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71600"/>
            <a:ext cx="9220200" cy="518636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normAutofit/>
          </a:bodyPr>
          <a:lstStyle/>
          <a:p>
            <a:pPr lvl="0"/>
            <a:endParaRPr lang="en-US" sz="1600" dirty="0" smtClean="0"/>
          </a:p>
          <a:p>
            <a:pPr marL="0" lvl="0" indent="0">
              <a:buNone/>
            </a:pPr>
            <a:r>
              <a:rPr lang="en-US" sz="2400" b="1" dirty="0" smtClean="0">
                <a:latin typeface="Arial" panose="020B0604020202020204" pitchFamily="34" charset="0"/>
                <a:cs typeface="Arial" panose="020B0604020202020204" pitchFamily="34" charset="0"/>
              </a:rPr>
              <a:t>Rotational </a:t>
            </a:r>
            <a:r>
              <a:rPr lang="en-US" sz="2400" b="1" dirty="0">
                <a:latin typeface="Arial" panose="020B0604020202020204" pitchFamily="34" charset="0"/>
                <a:cs typeface="Arial" panose="020B0604020202020204" pitchFamily="34" charset="0"/>
              </a:rPr>
              <a:t>grazing, compared to  </a:t>
            </a:r>
            <a:r>
              <a:rPr lang="en-US" sz="2400" b="1" dirty="0" smtClean="0">
                <a:latin typeface="Arial" panose="020B0604020202020204" pitchFamily="34" charset="0"/>
                <a:cs typeface="Arial" panose="020B0604020202020204" pitchFamily="34" charset="0"/>
              </a:rPr>
              <a:t>continuous  will </a:t>
            </a:r>
            <a:r>
              <a:rPr lang="en-US" sz="2400" b="1" dirty="0">
                <a:latin typeface="Arial" panose="020B0604020202020204" pitchFamily="34" charset="0"/>
                <a:cs typeface="Arial" panose="020B0604020202020204" pitchFamily="34" charset="0"/>
              </a:rPr>
              <a:t>result in greater plant biomass accumulation and thus less soil erosion and runoff; </a:t>
            </a:r>
            <a:r>
              <a:rPr lang="en-US" sz="2400" b="1" dirty="0" smtClean="0">
                <a:latin typeface="Arial" panose="020B0604020202020204" pitchFamily="34" charset="0"/>
                <a:cs typeface="Arial" panose="020B0604020202020204" pitchFamily="34" charset="0"/>
              </a:rPr>
              <a:t> </a:t>
            </a:r>
            <a:endParaRPr lang="en-US" sz="2400" b="1" dirty="0">
              <a:latin typeface="Arial" panose="020B0604020202020204" pitchFamily="34" charset="0"/>
              <a:cs typeface="Arial" panose="020B0604020202020204" pitchFamily="34" charset="0"/>
            </a:endParaRPr>
          </a:p>
          <a:p>
            <a:pPr marL="0" lvl="0" indent="0">
              <a:buNone/>
            </a:pPr>
            <a:endParaRPr lang="en-US" sz="2400" dirty="0" smtClean="0">
              <a:latin typeface="Arial" panose="020B0604020202020204" pitchFamily="34" charset="0"/>
              <a:cs typeface="Arial" panose="020B0604020202020204" pitchFamily="34" charset="0"/>
            </a:endParaRPr>
          </a:p>
          <a:p>
            <a:pPr marL="0" lvl="0" indent="0">
              <a:buNone/>
            </a:pPr>
            <a:endParaRPr lang="en-US" sz="2400" dirty="0">
              <a:latin typeface="Arial" panose="020B0604020202020204" pitchFamily="34" charset="0"/>
              <a:cs typeface="Arial" panose="020B0604020202020204" pitchFamily="34" charset="0"/>
            </a:endParaRPr>
          </a:p>
          <a:p>
            <a:pPr marL="0" lvl="0" indent="0">
              <a:buNone/>
            </a:pPr>
            <a:endParaRPr lang="en-US" sz="2400" dirty="0" smtClean="0">
              <a:latin typeface="Arial" panose="020B0604020202020204" pitchFamily="34" charset="0"/>
              <a:cs typeface="Arial" panose="020B0604020202020204" pitchFamily="34" charset="0"/>
            </a:endParaRPr>
          </a:p>
          <a:p>
            <a:pPr marL="0" lvl="0" indent="0">
              <a:buNone/>
            </a:pPr>
            <a:r>
              <a:rPr lang="en-US" sz="2400" b="1" dirty="0" smtClean="0">
                <a:latin typeface="Arial" panose="020B0604020202020204" pitchFamily="34" charset="0"/>
                <a:cs typeface="Arial" panose="020B0604020202020204" pitchFamily="34" charset="0"/>
              </a:rPr>
              <a:t>Rotational </a:t>
            </a:r>
            <a:r>
              <a:rPr lang="en-US" sz="2400" b="1" dirty="0">
                <a:latin typeface="Arial" panose="020B0604020202020204" pitchFamily="34" charset="0"/>
                <a:cs typeface="Arial" panose="020B0604020202020204" pitchFamily="34" charset="0"/>
              </a:rPr>
              <a:t>grazing will result in moderate </a:t>
            </a:r>
            <a:r>
              <a:rPr lang="en-US" sz="2400" b="1" dirty="0" smtClean="0">
                <a:latin typeface="Arial" panose="020B0604020202020204" pitchFamily="34" charset="0"/>
                <a:cs typeface="Arial" panose="020B0604020202020204" pitchFamily="34" charset="0"/>
              </a:rPr>
              <a:t>bioturbation  </a:t>
            </a:r>
            <a:r>
              <a:rPr lang="en-US" sz="2400" b="1" dirty="0">
                <a:latin typeface="Arial" panose="020B0604020202020204" pitchFamily="34" charset="0"/>
                <a:cs typeface="Arial" panose="020B0604020202020204" pitchFamily="34" charset="0"/>
              </a:rPr>
              <a:t>compared to </a:t>
            </a:r>
            <a:r>
              <a:rPr lang="en-US" sz="2400" b="1" dirty="0" smtClean="0">
                <a:latin typeface="Arial" panose="020B0604020202020204" pitchFamily="34" charset="0"/>
                <a:cs typeface="Arial" panose="020B0604020202020204" pitchFamily="34" charset="0"/>
              </a:rPr>
              <a:t>continuous </a:t>
            </a:r>
            <a:r>
              <a:rPr lang="en-US" sz="2400" b="1" dirty="0">
                <a:latin typeface="Arial" panose="020B0604020202020204" pitchFamily="34" charset="0"/>
                <a:cs typeface="Arial" panose="020B0604020202020204" pitchFamily="34" charset="0"/>
              </a:rPr>
              <a:t>grazing </a:t>
            </a:r>
            <a:r>
              <a:rPr lang="en-US" sz="2400" b="1" dirty="0" smtClean="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and hence better water infiltration and less soil compaction.</a:t>
            </a:r>
          </a:p>
          <a:p>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414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a:t>
            </a:r>
            <a:endParaRPr lang="en-US" dirty="0"/>
          </a:p>
        </p:txBody>
      </p:sp>
      <p:sp>
        <p:nvSpPr>
          <p:cNvPr id="3" name="Content Placeholder 2"/>
          <p:cNvSpPr>
            <a:spLocks noGrp="1"/>
          </p:cNvSpPr>
          <p:nvPr>
            <p:ph idx="1"/>
          </p:nvPr>
        </p:nvSpPr>
        <p:spPr/>
        <p:txBody>
          <a:bodyPr>
            <a:normAutofit lnSpcReduction="10000"/>
          </a:bodyPr>
          <a:lstStyle/>
          <a:p>
            <a:r>
              <a:rPr lang="en-US" dirty="0"/>
              <a:t>The </a:t>
            </a:r>
            <a:r>
              <a:rPr lang="en-US" dirty="0" smtClean="0"/>
              <a:t>research </a:t>
            </a:r>
            <a:r>
              <a:rPr lang="en-US" dirty="0"/>
              <a:t>methodology </a:t>
            </a:r>
            <a:r>
              <a:rPr lang="en-US" dirty="0" smtClean="0"/>
              <a:t> used  </a:t>
            </a:r>
            <a:r>
              <a:rPr lang="en-US" dirty="0"/>
              <a:t>quantitative methods. </a:t>
            </a:r>
            <a:endParaRPr lang="en-US" dirty="0" smtClean="0"/>
          </a:p>
          <a:p>
            <a:r>
              <a:rPr lang="en-US" dirty="0" smtClean="0"/>
              <a:t>The sites that were used were burnt sites over two years ago ( Hydrophobicity tests conducted)</a:t>
            </a:r>
          </a:p>
          <a:p>
            <a:r>
              <a:rPr lang="en-US" dirty="0" smtClean="0"/>
              <a:t>Soil samples collected to measure soil organic matter and texture ( which impacts on </a:t>
            </a:r>
            <a:r>
              <a:rPr lang="en-US" dirty="0" err="1" smtClean="0"/>
              <a:t>erosiveness</a:t>
            </a:r>
            <a:r>
              <a:rPr lang="en-US" dirty="0" smtClean="0"/>
              <a:t> of soils).</a:t>
            </a:r>
          </a:p>
          <a:p>
            <a:r>
              <a:rPr lang="en-US" dirty="0" smtClean="0"/>
              <a:t>Data collected twice, dry and wet season</a:t>
            </a:r>
          </a:p>
          <a:p>
            <a:pPr marL="0" indent="0">
              <a:buNone/>
            </a:pPr>
            <a:endParaRPr lang="en-US" dirty="0"/>
          </a:p>
        </p:txBody>
      </p:sp>
    </p:spTree>
    <p:extLst>
      <p:ext uri="{BB962C8B-B14F-4D97-AF65-F5344CB8AC3E}">
        <p14:creationId xmlns:p14="http://schemas.microsoft.com/office/powerpoint/2010/main" val="1138490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  </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graphicFrame>
        <p:nvGraphicFramePr>
          <p:cNvPr id="4" name="Diagram 3"/>
          <p:cNvGraphicFramePr/>
          <p:nvPr>
            <p:extLst>
              <p:ext uri="{D42A27DB-BD31-4B8C-83A1-F6EECF244321}">
                <p14:modId xmlns:p14="http://schemas.microsoft.com/office/powerpoint/2010/main" val="2079166728"/>
              </p:ext>
            </p:extLst>
          </p:nvPr>
        </p:nvGraphicFramePr>
        <p:xfrm>
          <a:off x="228600" y="1219200"/>
          <a:ext cx="86106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680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75000"/>
                  </a:schemeClr>
                </a:solidFill>
              </a:rPr>
              <a:t>We look cool regardless!!!</a:t>
            </a:r>
            <a:endParaRPr lang="en-US" b="1" dirty="0">
              <a:solidFill>
                <a:schemeClr val="tx2">
                  <a:lumMod val="75000"/>
                </a:schemeClr>
              </a:solidFill>
            </a:endParaRPr>
          </a:p>
        </p:txBody>
      </p:sp>
      <p:pic>
        <p:nvPicPr>
          <p:cNvPr id="3074" name="Picture 2" descr="D:\Documents and Settings\nkwayimani\Pictures\2016-01-15 nolu tap\nolu tap 303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219200"/>
            <a:ext cx="2747962" cy="48852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5" name="Picture 3" descr="D:\Documents and Settings\nkwayimani\Pictures\2016-01-15 nolu tap\nolu tap 3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1317171"/>
            <a:ext cx="3928532" cy="2209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D:\Documents and Settings\nkwayimani\Pictures\2016-01-15 nolu tap\nolu tap 301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4267200"/>
            <a:ext cx="3386667"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7" name="Picture 2" descr="D:\Documents and Settings\nkwayimani\Documents\water\WASH\WASH\wash pictures\sarah\mapping the spring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048000"/>
            <a:ext cx="2706915" cy="20301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8170809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hyperlink</a:t>
            </a:r>
            <a:endParaRPr lang="en-US" dirty="0"/>
          </a:p>
        </p:txBody>
      </p:sp>
      <p:sp>
        <p:nvSpPr>
          <p:cNvPr id="3" name="Content Placeholder 2"/>
          <p:cNvSpPr>
            <a:spLocks noGrp="1"/>
          </p:cNvSpPr>
          <p:nvPr>
            <p:ph idx="1"/>
          </p:nvPr>
        </p:nvSpPr>
        <p:spPr/>
        <p:txBody>
          <a:bodyPr>
            <a:normAutofit/>
          </a:bodyPr>
          <a:lstStyle/>
          <a:p>
            <a:r>
              <a:rPr lang="en-US" dirty="0" smtClean="0">
                <a:latin typeface="Arial" panose="020B0604020202020204" pitchFamily="34" charset="0"/>
                <a:cs typeface="Arial" panose="020B0604020202020204" pitchFamily="34" charset="0"/>
              </a:rPr>
              <a:t>Soil Organic Matter  </a:t>
            </a:r>
            <a:r>
              <a:rPr lang="en-US" dirty="0" smtClean="0">
                <a:latin typeface="Arial" panose="020B0604020202020204" pitchFamily="34" charset="0"/>
                <a:cs typeface="Arial" panose="020B0604020202020204" pitchFamily="34" charset="0"/>
                <a:hlinkClick r:id="rId2" action="ppaction://hlinkfile"/>
              </a:rPr>
              <a:t>lab work\loi.xlsx</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Infiltration data sheet </a:t>
            </a:r>
            <a:r>
              <a:rPr lang="en-US" dirty="0" smtClean="0">
                <a:latin typeface="Arial" panose="020B0604020202020204" pitchFamily="34" charset="0"/>
                <a:cs typeface="Arial" panose="020B0604020202020204" pitchFamily="34" charset="0"/>
                <a:hlinkClick r:id="rId3" action="ppaction://hlinkfile"/>
              </a:rPr>
              <a:t>Infiltrometer data sheet.docx</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Hydrophobicity tests </a:t>
            </a:r>
            <a:r>
              <a:rPr lang="en-US" dirty="0" smtClean="0">
                <a:latin typeface="Arial" panose="020B0604020202020204" pitchFamily="34" charset="0"/>
                <a:cs typeface="Arial" panose="020B0604020202020204" pitchFamily="34" charset="0"/>
                <a:hlinkClick r:id="rId4" action="ppaction://hlinkfile"/>
              </a:rPr>
              <a:t>lab work\</a:t>
            </a:r>
            <a:r>
              <a:rPr lang="en-US" dirty="0" err="1" smtClean="0">
                <a:latin typeface="Arial" panose="020B0604020202020204" pitchFamily="34" charset="0"/>
                <a:cs typeface="Arial" panose="020B0604020202020204" pitchFamily="34" charset="0"/>
                <a:hlinkClick r:id="rId4" action="ppaction://hlinkfile"/>
              </a:rPr>
              <a:t>hydrophob</a:t>
            </a:r>
            <a:r>
              <a:rPr lang="en-US" dirty="0" smtClean="0">
                <a:latin typeface="Arial" panose="020B0604020202020204" pitchFamily="34" charset="0"/>
                <a:cs typeface="Arial" panose="020B0604020202020204" pitchFamily="34" charset="0"/>
                <a:hlinkClick r:id="rId4" action="ppaction://hlinkfile"/>
              </a:rPr>
              <a:t>  </a:t>
            </a:r>
            <a:r>
              <a:rPr lang="en-US" dirty="0" err="1" smtClean="0">
                <a:latin typeface="Arial" panose="020B0604020202020204" pitchFamily="34" charset="0"/>
                <a:cs typeface="Arial" panose="020B0604020202020204" pitchFamily="34" charset="0"/>
                <a:hlinkClick r:id="rId4" action="ppaction://hlinkfile"/>
              </a:rPr>
              <a:t>ity</a:t>
            </a:r>
            <a:r>
              <a:rPr lang="en-US" dirty="0" smtClean="0">
                <a:latin typeface="Arial" panose="020B0604020202020204" pitchFamily="34" charset="0"/>
                <a:cs typeface="Arial" panose="020B0604020202020204" pitchFamily="34" charset="0"/>
                <a:hlinkClick r:id="rId4" action="ppaction://hlinkfile"/>
              </a:rPr>
              <a:t>\Book1.xlsx</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452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r>
              <a:rPr lang="en-US" dirty="0" smtClean="0"/>
              <a:t>Thesis First draft submission: 30 July</a:t>
            </a:r>
          </a:p>
          <a:p>
            <a:r>
              <a:rPr lang="en-US" dirty="0" smtClean="0"/>
              <a:t>Final draft: </a:t>
            </a:r>
            <a:r>
              <a:rPr lang="en-US" dirty="0" smtClean="0"/>
              <a:t>September 2016</a:t>
            </a:r>
          </a:p>
          <a:p>
            <a:r>
              <a:rPr lang="en-US" dirty="0" smtClean="0"/>
              <a:t>November 2016 </a:t>
            </a:r>
            <a:endParaRPr lang="en-US" dirty="0" smtClean="0"/>
          </a:p>
          <a:p>
            <a:endParaRPr lang="en-US" dirty="0"/>
          </a:p>
        </p:txBody>
      </p:sp>
    </p:spTree>
    <p:extLst>
      <p:ext uri="{BB962C8B-B14F-4D97-AF65-F5344CB8AC3E}">
        <p14:creationId xmlns:p14="http://schemas.microsoft.com/office/powerpoint/2010/main" val="22965589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2">
                    <a:lumMod val="60000"/>
                    <a:lumOff val="40000"/>
                  </a:schemeClr>
                </a:solidFill>
              </a:rPr>
              <a:t>Special Thanks</a:t>
            </a:r>
            <a:endParaRPr lang="en-US" dirty="0">
              <a:solidFill>
                <a:schemeClr val="tx2">
                  <a:lumMod val="60000"/>
                  <a:lumOff val="40000"/>
                </a:schemeClr>
              </a:solidFill>
            </a:endParaRPr>
          </a:p>
        </p:txBody>
      </p:sp>
      <p:sp>
        <p:nvSpPr>
          <p:cNvPr id="3" name="Subtitle 2"/>
          <p:cNvSpPr>
            <a:spLocks noGrp="1"/>
          </p:cNvSpPr>
          <p:nvPr>
            <p:ph type="subTitle" idx="1"/>
          </p:nvPr>
        </p:nvSpPr>
        <p:spPr/>
        <p:txBody>
          <a:bodyPr/>
          <a:lstStyle/>
          <a:p>
            <a:r>
              <a:rPr lang="en-US" dirty="0" err="1" smtClean="0"/>
              <a:t>GreenMatter</a:t>
            </a:r>
            <a:r>
              <a:rPr lang="en-US" dirty="0" smtClean="0"/>
              <a:t>, Conservation SA </a:t>
            </a:r>
            <a:r>
              <a:rPr lang="en-US" smtClean="0"/>
              <a:t>&amp; Partners, </a:t>
            </a:r>
            <a:r>
              <a:rPr lang="en-US" dirty="0" smtClean="0"/>
              <a:t>University of Western Cape</a:t>
            </a:r>
            <a:endParaRPr lang="en-US" dirty="0"/>
          </a:p>
        </p:txBody>
      </p:sp>
    </p:spTree>
    <p:extLst>
      <p:ext uri="{BB962C8B-B14F-4D97-AF65-F5344CB8AC3E}">
        <p14:creationId xmlns:p14="http://schemas.microsoft.com/office/powerpoint/2010/main" val="27626696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13401</TotalTime>
  <Words>410</Words>
  <Application>Microsoft Office PowerPoint</Application>
  <PresentationFormat>On-screen Show (4:3)</PresentationFormat>
  <Paragraphs>89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   </vt:lpstr>
      <vt:lpstr>Research study </vt:lpstr>
      <vt:lpstr>This means……</vt:lpstr>
      <vt:lpstr>Study Area  </vt:lpstr>
      <vt:lpstr>Research hypothesis</vt:lpstr>
      <vt:lpstr>Research Design</vt:lpstr>
      <vt:lpstr>Data collection  </vt:lpstr>
      <vt:lpstr>We look cool regardless!!!</vt:lpstr>
      <vt:lpstr>hyperlink</vt:lpstr>
      <vt:lpstr>PowerPoint Presentation</vt:lpstr>
      <vt:lpstr>Special Thanks</vt:lpstr>
    </vt:vector>
  </TitlesOfParts>
  <Company>Conservation International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Health</dc:title>
  <dc:creator>nkwayimani</dc:creator>
  <cp:lastModifiedBy>nkwayimani</cp:lastModifiedBy>
  <cp:revision>24</cp:revision>
  <dcterms:created xsi:type="dcterms:W3CDTF">2016-04-25T11:25:52Z</dcterms:created>
  <dcterms:modified xsi:type="dcterms:W3CDTF">2016-06-08T05:54:03Z</dcterms:modified>
</cp:coreProperties>
</file>