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29"/>
  </p:notesMasterIdLst>
  <p:sldIdLst>
    <p:sldId id="256" r:id="rId7"/>
    <p:sldId id="262" r:id="rId8"/>
    <p:sldId id="299" r:id="rId9"/>
    <p:sldId id="291" r:id="rId10"/>
    <p:sldId id="300" r:id="rId11"/>
    <p:sldId id="257" r:id="rId12"/>
    <p:sldId id="270" r:id="rId13"/>
    <p:sldId id="271" r:id="rId14"/>
    <p:sldId id="272" r:id="rId15"/>
    <p:sldId id="289" r:id="rId16"/>
    <p:sldId id="297" r:id="rId17"/>
    <p:sldId id="301" r:id="rId18"/>
    <p:sldId id="294" r:id="rId19"/>
    <p:sldId id="296" r:id="rId20"/>
    <p:sldId id="292" r:id="rId21"/>
    <p:sldId id="281" r:id="rId22"/>
    <p:sldId id="302" r:id="rId23"/>
    <p:sldId id="303" r:id="rId24"/>
    <p:sldId id="283" r:id="rId25"/>
    <p:sldId id="298" r:id="rId26"/>
    <p:sldId id="284" r:id="rId27"/>
    <p:sldId id="286" r:id="rId28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piye, C, Dr &lt;cmapiye@sun.ac.za&gt;" initials="MCD&lt;" lastIdx="1" clrIdx="0">
    <p:extLst>
      <p:ext uri="{19B8F6BF-5375-455C-9EA6-DF929625EA0E}">
        <p15:presenceInfo xmlns="" xmlns:p15="http://schemas.microsoft.com/office/powerpoint/2012/main" userId="S-1-5-21-1214440339-602609370-839522115-2451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3E48C-738B-4E87-AB92-CA92C1C73746}" type="datetimeFigureOut">
              <a:rPr lang="en-ZA" smtClean="0"/>
              <a:t>2016/06/08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2840A-ADFE-4AD8-84FF-E1B1A50153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2075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7574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673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0747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515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90863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4662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9661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4671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4496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9900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2420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70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840A-ADFE-4AD8-84FF-E1B1A5015344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978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E5FC455-0816-4A1A-9217-84327B8B98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94720"/>
      </p:ext>
    </p:extLst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F4B0F7-0131-40AD-87D0-5596DDE33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94496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FFD2430-CB65-4BF6-A173-AAADD02F3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23185"/>
      </p:ext>
    </p:extLst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7940574-694E-43CA-AC56-949302651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87560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67246D8-EDE9-492E-AE67-4850AE8BA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574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4330FD-27C6-4AAF-A2D9-AE163A3BA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59821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E5FC68B-090B-4CFF-83E1-84C53ADD9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77098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AC9C57B-77C6-4D07-B371-4EC08D08C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49547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1951901-EE45-4E30-8313-2FD067CF7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6733"/>
      </p:ext>
    </p:extLst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9DCF5C5-AD95-4219-AA09-E0162CE49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93877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0E5B775-DA12-417F-9E0B-B63030392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33101"/>
      </p:ext>
    </p:extLst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62A82B4-7E5C-49BA-AA67-AA8FEAA84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38167"/>
      </p:ext>
    </p:extLst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DC6EEB6-1122-4DAC-818C-B6E994F30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68219"/>
      </p:ext>
    </p:extLst>
  </p:cSld>
  <p:clrMapOvr>
    <a:masterClrMapping/>
  </p:clrMapOvr>
  <p:transition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F9C4F9C-47CB-4A8F-953A-D9FA40665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50428"/>
      </p:ext>
    </p:extLst>
  </p:cSld>
  <p:clrMapOvr>
    <a:masterClrMapping/>
  </p:clrMapOvr>
  <p:transition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E570990-2540-484D-9E7B-E09534744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33370"/>
      </p:ext>
    </p:extLst>
  </p:cSld>
  <p:clrMapOvr>
    <a:masterClrMapping/>
  </p:clrMapOvr>
  <p:transition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D8D3D83-7ACD-4EFF-8846-FB301711A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75689"/>
      </p:ext>
    </p:extLst>
  </p:cSld>
  <p:clrMapOvr>
    <a:masterClrMapping/>
  </p:clrMapOvr>
  <p:transition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1ABA89-61B4-4B87-ABC9-C4C2054CF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67045"/>
      </p:ext>
    </p:extLst>
  </p:cSld>
  <p:clrMapOvr>
    <a:masterClrMapping/>
  </p:clrMapOvr>
  <p:transition>
    <p:newsfla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42FFD87-CFF9-45C1-8341-5029DF3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30301"/>
      </p:ext>
    </p:extLst>
  </p:cSld>
  <p:clrMapOvr>
    <a:masterClrMapping/>
  </p:clrMapOvr>
  <p:transition>
    <p:newsfla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8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0A92B9C-3F99-4D59-B3A8-D7AE1EB6F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0987"/>
      </p:ext>
    </p:extLst>
  </p:cSld>
  <p:clrMapOvr>
    <a:masterClrMapping/>
  </p:clrMapOvr>
  <p:transition>
    <p:newsfla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3F2D130-8933-4EB9-A0BE-8AD7DF53E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87160"/>
      </p:ext>
    </p:extLst>
  </p:cSld>
  <p:clrMapOvr>
    <a:masterClrMapping/>
  </p:clrMapOvr>
  <p:transition>
    <p:newsfla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6F5B1C-EC7C-4B7A-A7A3-374A9C599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53428"/>
      </p:ext>
    </p:extLst>
  </p:cSld>
  <p:clrMapOvr>
    <a:masterClrMapping/>
  </p:clrMapOvr>
  <p:transition>
    <p:newsfla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F81AE8-3C7D-4F1D-BEEE-95E26D255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25371"/>
      </p:ext>
    </p:extLst>
  </p:cSld>
  <p:clrMapOvr>
    <a:masterClrMapping/>
  </p:clrMapOvr>
  <p:transition>
    <p:newsfla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4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EE9EDA3-049A-4882-88DA-545AA801BF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03560"/>
      </p:ext>
    </p:extLst>
  </p:cSld>
  <p:clrMapOvr>
    <a:masterClrMapping/>
  </p:clrMapOvr>
  <p:transition>
    <p:newsfla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ABD075E-B503-471F-B125-DE500E64DD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84440"/>
      </p:ext>
    </p:extLst>
  </p:cSld>
  <p:clrMapOvr>
    <a:masterClrMapping/>
  </p:clrMapOvr>
  <p:transition>
    <p:newsfla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67B837F-81D4-46B3-914D-D2FA64A5E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68072"/>
      </p:ext>
    </p:extLst>
  </p:cSld>
  <p:clrMapOvr>
    <a:masterClrMapping/>
  </p:clrMapOvr>
  <p:transition>
    <p:newsfla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2DB70CF-E95D-4C2B-8D9D-B5F1ECECB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69858"/>
      </p:ext>
    </p:extLst>
  </p:cSld>
  <p:clrMapOvr>
    <a:masterClrMapping/>
  </p:clrMapOvr>
  <p:transition>
    <p:newsfla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88AA466-568E-483B-81BD-59A5DD63C0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06156"/>
      </p:ext>
    </p:extLst>
  </p:cSld>
  <p:clrMapOvr>
    <a:masterClrMapping/>
  </p:clrMapOvr>
  <p:transition>
    <p:newsfla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71002AC-CA5D-4DB4-98E9-5AAE0367C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06141"/>
      </p:ext>
    </p:extLst>
  </p:cSld>
  <p:clrMapOvr>
    <a:masterClrMapping/>
  </p:clrMapOvr>
  <p:transition>
    <p:newsfla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CAB0A70-27D9-498F-A159-DA5B288B8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89801"/>
      </p:ext>
    </p:extLst>
  </p:cSld>
  <p:clrMapOvr>
    <a:masterClrMapping/>
  </p:clrMapOvr>
  <p:transition>
    <p:newsfla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7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8C491E0-26BA-45A8-BB4D-E28603907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89850"/>
      </p:ext>
    </p:extLst>
  </p:cSld>
  <p:clrMapOvr>
    <a:masterClrMapping/>
  </p:clrMapOvr>
  <p:transition>
    <p:newsfla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026B2C2-5FF7-4534-A21A-91F29EF8C5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01109"/>
      </p:ext>
    </p:extLst>
  </p:cSld>
  <p:clrMapOvr>
    <a:masterClrMapping/>
  </p:clrMapOvr>
  <p:transition>
    <p:newsfla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DA4A09D-E4C9-45EE-B979-C3470AB7F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79317"/>
      </p:ext>
    </p:extLst>
  </p:cSld>
  <p:clrMapOvr>
    <a:masterClrMapping/>
  </p:clrMapOvr>
  <p:transition>
    <p:newsfla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7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7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5747E08-8607-4CCE-9744-B5607B709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70324"/>
      </p:ext>
    </p:extLst>
  </p:cSld>
  <p:clrMapOvr>
    <a:masterClrMapping/>
  </p:clrMapOvr>
  <p:transition>
    <p:newsfla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3A03838-B65F-4D42-8AD7-AF602D488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35041"/>
      </p:ext>
    </p:extLst>
  </p:cSld>
  <p:clrMapOvr>
    <a:masterClrMapping/>
  </p:clrMapOvr>
  <p:transition>
    <p:newsfla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CCB05C6-A8DD-4AEE-8522-8ECE4258A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8672"/>
      </p:ext>
    </p:extLst>
  </p:cSld>
  <p:clrMapOvr>
    <a:masterClrMapping/>
  </p:clrMapOvr>
  <p:transition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8D30550-2C2E-4349-AC02-A19D9D318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25971"/>
      </p:ext>
    </p:extLst>
  </p:cSld>
  <p:clrMapOvr>
    <a:masterClrMapping/>
  </p:clrMapOvr>
  <p:transition>
    <p:newsfla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CE27DD8-F27D-4CAA-BD82-20689B6AE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7999"/>
      </p:ext>
    </p:extLst>
  </p:cSld>
  <p:clrMapOvr>
    <a:masterClrMapping/>
  </p:clrMapOvr>
  <p:transition>
    <p:newsfla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721C9BC-2DD4-414B-8891-F2F462CE8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56810"/>
      </p:ext>
    </p:extLst>
  </p:cSld>
  <p:clrMapOvr>
    <a:masterClrMapping/>
  </p:clrMapOvr>
  <p:transition>
    <p:newsfla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D639F32-3091-4BD8-B140-66002151C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3417"/>
      </p:ext>
    </p:extLst>
  </p:cSld>
  <p:clrMapOvr>
    <a:masterClrMapping/>
  </p:clrMapOvr>
  <p:transition>
    <p:newsfla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6DC0867-B8F2-47CB-AE56-E22C63165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11686"/>
      </p:ext>
    </p:extLst>
  </p:cSld>
  <p:clrMapOvr>
    <a:masterClrMapping/>
  </p:clrMapOvr>
  <p:transition>
    <p:newsfla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7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E80C06D-76BC-46D4-9FE7-E9037C0E4A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11528"/>
      </p:ext>
    </p:extLst>
  </p:cSld>
  <p:clrMapOvr>
    <a:masterClrMapping/>
  </p:clrMapOvr>
  <p:transition>
    <p:newsfla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87E62AE-67FD-4888-BBF0-322CB0CF8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97376"/>
      </p:ext>
    </p:extLst>
  </p:cSld>
  <p:clrMapOvr>
    <a:masterClrMapping/>
  </p:clrMapOvr>
  <p:transition>
    <p:newsfla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AE4BE6A-CCC5-480A-985A-A83B378F8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57432"/>
      </p:ext>
    </p:extLst>
  </p:cSld>
  <p:clrMapOvr>
    <a:masterClrMapping/>
  </p:clrMapOvr>
  <p:transition>
    <p:newsfla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17FD71D-E4D2-4115-9270-A8BD5271C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35440"/>
      </p:ext>
    </p:extLst>
  </p:cSld>
  <p:clrMapOvr>
    <a:masterClrMapping/>
  </p:clrMapOvr>
  <p:transition>
    <p:newsfla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4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4A987A1-9100-4CB3-8A60-5CC7B8120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64594"/>
      </p:ext>
    </p:extLst>
  </p:cSld>
  <p:clrMapOvr>
    <a:masterClrMapping/>
  </p:clrMapOvr>
  <p:transition>
    <p:newsfla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790194-6EA8-44FB-8AFE-77DAC0442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15474"/>
      </p:ext>
    </p:extLst>
  </p:cSld>
  <p:clrMapOvr>
    <a:masterClrMapping/>
  </p:clrMapOvr>
  <p:transition>
    <p:newsfla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025C8CE-2EBF-42F7-B8C4-46DC5DFA3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00508"/>
      </p:ext>
    </p:extLst>
  </p:cSld>
  <p:clrMapOvr>
    <a:masterClrMapping/>
  </p:clrMapOvr>
  <p:transition>
    <p:newsfla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D4B9496-5F0A-4009-B78F-17D23B652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57910"/>
      </p:ext>
    </p:extLst>
  </p:cSld>
  <p:clrMapOvr>
    <a:masterClrMapping/>
  </p:clrMapOvr>
  <p:transition>
    <p:newsfla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C2DF532-39F1-41C0-B71A-E51046582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28270"/>
      </p:ext>
    </p:extLst>
  </p:cSld>
  <p:clrMapOvr>
    <a:masterClrMapping/>
  </p:clrMapOvr>
  <p:transition>
    <p:newsfla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D210B37-D21B-4B3F-BE1B-29489A4D5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32168"/>
      </p:ext>
    </p:extLst>
  </p:cSld>
  <p:clrMapOvr>
    <a:masterClrMapping/>
  </p:clrMapOvr>
  <p:transition>
    <p:newsfla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D7F4880-4B28-445C-96E3-63F97C53A1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69777"/>
      </p:ext>
    </p:extLst>
  </p:cSld>
  <p:clrMapOvr>
    <a:masterClrMapping/>
  </p:clrMapOvr>
  <p:transition>
    <p:newsfla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6285566-4FB7-4038-A036-1F6C1ED85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61236"/>
      </p:ext>
    </p:extLst>
  </p:cSld>
  <p:clrMapOvr>
    <a:masterClrMapping/>
  </p:clrMapOvr>
  <p:transition>
    <p:newsfla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2884AB3-76E0-4908-84D4-BB2BBF467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83899"/>
      </p:ext>
    </p:extLst>
  </p:cSld>
  <p:clrMapOvr>
    <a:masterClrMapping/>
  </p:clrMapOvr>
  <p:transition>
    <p:newsfla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4ECD57F-6E26-4B8E-B6AD-36E12474D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77604"/>
      </p:ext>
    </p:extLst>
  </p:cSld>
  <p:clrMapOvr>
    <a:masterClrMapping/>
  </p:clrMapOvr>
  <p:transition>
    <p:newsfla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7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7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0F7A4BE-B069-4772-B7CC-FED52ABB9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84799"/>
      </p:ext>
    </p:extLst>
  </p:cSld>
  <p:clrMapOvr>
    <a:masterClrMapping/>
  </p:clrMapOvr>
  <p:transition>
    <p:newsfla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4B435CA-A03C-4AA3-8FA6-01F11BA03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8215"/>
      </p:ext>
    </p:extLst>
  </p:cSld>
  <p:clrMapOvr>
    <a:masterClrMapping/>
  </p:clrMapOvr>
  <p:transition>
    <p:newsfla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AF3E46F-E7FC-41E4-8664-D27C1B5FC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26958"/>
      </p:ext>
    </p:extLst>
  </p:cSld>
  <p:clrMapOvr>
    <a:masterClrMapping/>
  </p:clrMapOvr>
  <p:transition>
    <p:newsfla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7C0A44-AD53-454F-BFC7-9D9787FA93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9127"/>
      </p:ext>
    </p:extLst>
  </p:cSld>
  <p:clrMapOvr>
    <a:masterClrMapping/>
  </p:clrMapOvr>
  <p:transition>
    <p:newsfla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BD2E7D1-131B-47C8-968B-BEABE4D65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90181"/>
      </p:ext>
    </p:extLst>
  </p:cSld>
  <p:clrMapOvr>
    <a:masterClrMapping/>
  </p:clrMapOvr>
  <p:transition>
    <p:newsfla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80A2162-E817-430A-BA76-060101CCE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91730"/>
      </p:ext>
    </p:extLst>
  </p:cSld>
  <p:clrMapOvr>
    <a:masterClrMapping/>
  </p:clrMapOvr>
  <p:transition>
    <p:newsfla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D6F348-425F-4341-89A2-AF4554C52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62494"/>
      </p:ext>
    </p:extLst>
  </p:cSld>
  <p:clrMapOvr>
    <a:masterClrMapping/>
  </p:clrMapOvr>
  <p:transition>
    <p:newsfla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2D6BEEE-9452-4519-BF15-5ABF49308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09971"/>
      </p:ext>
    </p:extLst>
  </p:cSld>
  <p:clrMapOvr>
    <a:masterClrMapping/>
  </p:clrMapOvr>
  <p:transition>
    <p:newsfla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67C617F-6270-416D-B8C7-AA80980B5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61777"/>
      </p:ext>
    </p:extLst>
  </p:cSld>
  <p:clrMapOvr>
    <a:masterClrMapping/>
  </p:clrMapOvr>
  <p:transition>
    <p:newsfla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990F48A-CC26-4ED9-A6EC-B3D2B927F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8177"/>
      </p:ext>
    </p:extLst>
  </p:cSld>
  <p:clrMapOvr>
    <a:masterClrMapping/>
  </p:clrMapOvr>
  <p:transition>
    <p:newsfla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79F5F30-C245-4C38-A56F-9CBD81AC8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23682"/>
      </p:ext>
    </p:extLst>
  </p:cSld>
  <p:clrMapOvr>
    <a:masterClrMapping/>
  </p:clrMapOvr>
  <p:transition>
    <p:newsfla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FE116C2-7507-462C-89CB-402483FF9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85898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4F2B5632-765B-4FEC-A84F-0F18A368C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  <p:sldLayoutId id="2147484661" r:id="rId6"/>
    <p:sldLayoutId id="2147484662" r:id="rId7"/>
    <p:sldLayoutId id="2147484663" r:id="rId8"/>
    <p:sldLayoutId id="2147484664" r:id="rId9"/>
    <p:sldLayoutId id="2147484665" r:id="rId10"/>
    <p:sldLayoutId id="2147484666" r:id="rId11"/>
  </p:sldLayoutIdLst>
  <p:transition>
    <p:newsflash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EC71F003-1740-4BD6-89D3-991988D57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35471400-F585-4991-B787-C0BE9233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78" r:id="rId1"/>
    <p:sldLayoutId id="2147484679" r:id="rId2"/>
    <p:sldLayoutId id="2147484680" r:id="rId3"/>
    <p:sldLayoutId id="2147484681" r:id="rId4"/>
    <p:sldLayoutId id="2147484682" r:id="rId5"/>
    <p:sldLayoutId id="2147484683" r:id="rId6"/>
    <p:sldLayoutId id="2147484684" r:id="rId7"/>
    <p:sldLayoutId id="2147484685" r:id="rId8"/>
    <p:sldLayoutId id="2147484686" r:id="rId9"/>
    <p:sldLayoutId id="2147484687" r:id="rId10"/>
    <p:sldLayoutId id="2147484688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03F9B989-1638-4AA3-88D0-6A8A5BD7E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89" r:id="rId1"/>
    <p:sldLayoutId id="2147484690" r:id="rId2"/>
    <p:sldLayoutId id="2147484691" r:id="rId3"/>
    <p:sldLayoutId id="2147484692" r:id="rId4"/>
    <p:sldLayoutId id="2147484693" r:id="rId5"/>
    <p:sldLayoutId id="2147484694" r:id="rId6"/>
    <p:sldLayoutId id="2147484695" r:id="rId7"/>
    <p:sldLayoutId id="2147484696" r:id="rId8"/>
    <p:sldLayoutId id="2147484697" r:id="rId9"/>
    <p:sldLayoutId id="2147484698" r:id="rId10"/>
    <p:sldLayoutId id="2147484699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9BEE9518-9BD8-4F40-A474-2E1E2A7F1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127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00" r:id="rId1"/>
    <p:sldLayoutId id="2147484701" r:id="rId2"/>
    <p:sldLayoutId id="2147484702" r:id="rId3"/>
    <p:sldLayoutId id="2147484703" r:id="rId4"/>
    <p:sldLayoutId id="2147484704" r:id="rId5"/>
    <p:sldLayoutId id="2147484705" r:id="rId6"/>
    <p:sldLayoutId id="2147484706" r:id="rId7"/>
    <p:sldLayoutId id="2147484707" r:id="rId8"/>
    <p:sldLayoutId id="2147484708" r:id="rId9"/>
    <p:sldLayoutId id="2147484709" r:id="rId10"/>
    <p:sldLayoutId id="2147484710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pitchFamily="124" charset="-128"/>
              </a:defRPr>
            </a:lvl1pPr>
          </a:lstStyle>
          <a:p>
            <a:pPr>
              <a:defRPr/>
            </a:pPr>
            <a:fld id="{A31717F3-EE60-42C7-A9F4-653C91C54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15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12" r:id="rId2"/>
    <p:sldLayoutId id="2147484713" r:id="rId3"/>
    <p:sldLayoutId id="2147484714" r:id="rId4"/>
    <p:sldLayoutId id="2147484715" r:id="rId5"/>
    <p:sldLayoutId id="2147484716" r:id="rId6"/>
    <p:sldLayoutId id="2147484717" r:id="rId7"/>
    <p:sldLayoutId id="2147484718" r:id="rId8"/>
    <p:sldLayoutId id="2147484719" r:id="rId9"/>
    <p:sldLayoutId id="2147484720" r:id="rId10"/>
    <p:sldLayoutId id="2147484721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20689"/>
            <a:ext cx="8420100" cy="1800200"/>
          </a:xfrm>
        </p:spPr>
        <p:txBody>
          <a:bodyPr/>
          <a:lstStyle/>
          <a:p>
            <a:r>
              <a:rPr lang="en-ZA" sz="3600" b="1" dirty="0"/>
              <a:t>Effects of Holistic Planned Grazing compared to continuous and four-camp systems on animal </a:t>
            </a:r>
            <a:r>
              <a:rPr lang="en-ZA" sz="3600" b="1" dirty="0" smtClean="0"/>
              <a:t>production.</a:t>
            </a:r>
            <a:endParaRPr lang="en-Z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6616" y="2780928"/>
            <a:ext cx="6934200" cy="1368152"/>
          </a:xfrm>
        </p:spPr>
        <p:txBody>
          <a:bodyPr/>
          <a:lstStyle/>
          <a:p>
            <a:r>
              <a:rPr lang="en-ZA" dirty="0" smtClean="0"/>
              <a:t>By</a:t>
            </a:r>
          </a:p>
          <a:p>
            <a:r>
              <a:rPr lang="en-ZA" dirty="0"/>
              <a:t>RAPIYA </a:t>
            </a:r>
            <a:r>
              <a:rPr lang="en-ZA" dirty="0" smtClean="0"/>
              <a:t>MONDE</a:t>
            </a:r>
          </a:p>
          <a:p>
            <a:endParaRPr lang="en-ZA" dirty="0"/>
          </a:p>
          <a:p>
            <a:r>
              <a:rPr lang="en-ZA" dirty="0" smtClean="0"/>
              <a:t>Supervisor</a:t>
            </a:r>
            <a:r>
              <a:rPr lang="en-ZA" dirty="0"/>
              <a:t>: Dr. C. </a:t>
            </a:r>
            <a:r>
              <a:rPr lang="en-ZA" dirty="0" smtClean="0"/>
              <a:t>Mapiye</a:t>
            </a:r>
            <a:endParaRPr lang="en-ZA" dirty="0"/>
          </a:p>
          <a:p>
            <a:r>
              <a:rPr lang="en-ZA" dirty="0"/>
              <a:t>Co-Supervisors: Prof. V. Muchenje</a:t>
            </a:r>
            <a:r>
              <a:rPr lang="en-ZA" dirty="0" smtClean="0"/>
              <a:t>, &amp; </a:t>
            </a:r>
            <a:r>
              <a:rPr lang="en-ZA" dirty="0"/>
              <a:t>Prof J. </a:t>
            </a:r>
            <a:r>
              <a:rPr lang="en-ZA" dirty="0" smtClean="0"/>
              <a:t>Mupangwa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8087383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94122"/>
          </a:xfrm>
        </p:spPr>
        <p:txBody>
          <a:bodyPr/>
          <a:lstStyle/>
          <a:p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Z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96752"/>
            <a:ext cx="8915400" cy="5328591"/>
          </a:xfrm>
        </p:spPr>
        <p:txBody>
          <a:bodyPr/>
          <a:lstStyle/>
          <a:p>
            <a:pPr algn="just"/>
            <a:r>
              <a:rPr lang="en-ZA" sz="2400" smtClean="0">
                <a:latin typeface="Times New Roman" pitchFamily="18" charset="0"/>
                <a:cs typeface="Times New Roman" pitchFamily="18" charset="0"/>
              </a:rPr>
              <a:t>Rangeland?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Rangelands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occupy 70% of land in South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Africa.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Mostly used in rural areas for livestock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production.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Nearly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4.8%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communal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rangelands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in South Africa are recognized as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degraded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Rangeland degradation  is defined as a decrease in plant species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diversity.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The main causes of Rangeland degradation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rangeland to cropland is the leading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Wood harvesting.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Over-grazing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change.</a:t>
            </a:r>
          </a:p>
          <a:p>
            <a:pPr marL="457200" lvl="1" indent="0" algn="just">
              <a:buNone/>
            </a:pP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ZA" sz="2000" dirty="0" smtClean="0"/>
          </a:p>
          <a:p>
            <a:pPr marL="0" indent="0" algn="just">
              <a:buNone/>
            </a:pPr>
            <a:endParaRPr lang="en-ZA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Z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12266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Z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Restoration </a:t>
            </a:r>
            <a:r>
              <a:rPr lang="en-Z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techniques.</a:t>
            </a:r>
            <a:br>
              <a:rPr lang="en-Z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Grazing exclusion.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Rotational grazing systems.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numbers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forage.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rrigation, fertilising, surface tillage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assumed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equilibrium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  <a:endParaRPr lang="en-Z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5456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Conti…</a:t>
            </a:r>
            <a:endParaRPr lang="en-Z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1124744"/>
            <a:ext cx="9505056" cy="518457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Grazing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is a powerful tool which influence livestock production and forage 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availability. </a:t>
            </a:r>
            <a:endParaRPr lang="en-Z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ZA" sz="2800" dirty="0" smtClean="0">
                <a:latin typeface="Times New Roman" pitchFamily="18" charset="0"/>
                <a:cs typeface="Times New Roman" pitchFamily="18" charset="0"/>
              </a:rPr>
              <a:t>Importance of </a:t>
            </a:r>
            <a:r>
              <a:rPr lang="en-ZA" sz="28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ZA" sz="2800" dirty="0" smtClean="0">
                <a:latin typeface="Times New Roman" pitchFamily="18" charset="0"/>
                <a:cs typeface="Times New Roman" pitchFamily="18" charset="0"/>
              </a:rPr>
              <a:t>razing </a:t>
            </a:r>
            <a:r>
              <a:rPr lang="en-ZA" sz="2800" dirty="0"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lang="en-ZA" sz="2800" dirty="0" smtClean="0">
                <a:latin typeface="Times New Roman" pitchFamily="18" charset="0"/>
                <a:cs typeface="Times New Roman" pitchFamily="18" charset="0"/>
              </a:rPr>
              <a:t>systems(GMS).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itchFamily="18" charset="0"/>
              </a:rPr>
              <a:t>GMS are used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to exploit rangeland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through grazing.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GMS are used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evaluating and managing rangeland 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They play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vital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part in the value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extent of animal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production.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GMS are also used to controlling livestock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grazing to come out with specific 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outputs.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1744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Z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Grazing </a:t>
            </a:r>
            <a:r>
              <a:rPr lang="en-Z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used in South Africa</a:t>
            </a:r>
            <a:r>
              <a:rPr lang="en-Z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Z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261" y="1412776"/>
            <a:ext cx="8915400" cy="4958011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Rotational grazing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grazing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Holistic Planned grazing </a:t>
            </a:r>
            <a:endParaRPr lang="en-Z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otational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continuous grazing systems are the most affordable  management 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grazing </a:t>
            </a:r>
            <a:r>
              <a:rPr lang="en-Z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were reported as the main cause of a decrease in the value of </a:t>
            </a:r>
            <a:r>
              <a:rPr lang="en-Z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rangeland.</a:t>
            </a:r>
            <a:endParaRPr lang="en-Z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0481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/>
          <a:lstStyle/>
          <a:p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Conti..</a:t>
            </a:r>
            <a:endParaRPr lang="en-Z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52736"/>
            <a:ext cx="8915400" cy="4896545"/>
          </a:xfrm>
        </p:spPr>
        <p:txBody>
          <a:bodyPr/>
          <a:lstStyle/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Holistic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planned grazing (HPG) is an intellectual method of managing and re-establish resources that were initially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developed.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olistic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planned grazing is similar to rotational grazing since it is a short grazing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HPG Differ from RG since 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gives a background of adapting ecosystems while rotational grazing use already available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resources.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HPG method can be practiced in rangeland with several ecological factors and is also associated with a permaculture method to range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management.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78957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210146"/>
          </a:xfrm>
        </p:spPr>
        <p:txBody>
          <a:bodyPr/>
          <a:lstStyle/>
          <a:p>
            <a:r>
              <a:rPr lang="en-Z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</a:t>
            </a:r>
            <a:r>
              <a:rPr lang="en-ZA" b="1" dirty="0">
                <a:latin typeface="Times New Roman" pitchFamily="18" charset="0"/>
                <a:cs typeface="Times New Roman" pitchFamily="18" charset="0"/>
              </a:rPr>
              <a:t> Objective </a:t>
            </a:r>
            <a:endParaRPr lang="en-Z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ZA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ZA" dirty="0">
                <a:latin typeface="Times New Roman" pitchFamily="18" charset="0"/>
                <a:cs typeface="Times New Roman" pitchFamily="18" charset="0"/>
              </a:rPr>
              <a:t>investigate the effects of </a:t>
            </a:r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Holistic </a:t>
            </a:r>
            <a:r>
              <a:rPr lang="en-ZA" dirty="0">
                <a:latin typeface="Times New Roman" pitchFamily="18" charset="0"/>
                <a:cs typeface="Times New Roman" pitchFamily="18" charset="0"/>
              </a:rPr>
              <a:t>Planned Grazing (</a:t>
            </a:r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HPG) management system compare continuous and rotational grazing on </a:t>
            </a:r>
            <a:r>
              <a:rPr lang="en-ZA" dirty="0">
                <a:latin typeface="Times New Roman" pitchFamily="18" charset="0"/>
                <a:cs typeface="Times New Roman" pitchFamily="18" charset="0"/>
              </a:rPr>
              <a:t>animal </a:t>
            </a:r>
            <a:r>
              <a:rPr lang="en-ZA" dirty="0" smtClean="0">
                <a:latin typeface="Times New Roman" pitchFamily="18" charset="0"/>
                <a:cs typeface="Times New Roman" pitchFamily="18" charset="0"/>
              </a:rPr>
              <a:t>performance.</a:t>
            </a:r>
            <a:endParaRPr lang="en-ZA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Z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86613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Specific</a:t>
            </a:r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ZA" b="1" dirty="0">
                <a:latin typeface="Times New Roman" pitchFamily="18" charset="0"/>
                <a:cs typeface="Times New Roman" pitchFamily="18" charset="0"/>
              </a:rPr>
              <a:t>Objectives 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To compare the effects of HPG, continuous grazing and 4-camp rotational grazing systems on animal growth and carcass attributes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To compare the effects of HPG, continuous grazing and 4-camp rotational grazing systems on tick loads.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7875418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4800" b="1" dirty="0" smtClean="0"/>
              <a:t> </a:t>
            </a:r>
            <a:r>
              <a:rPr lang="en-ZA" sz="4800" b="1" dirty="0"/>
              <a:t>Hypothesis </a:t>
            </a:r>
            <a:r>
              <a:rPr lang="en-ZA" sz="3600" dirty="0"/>
              <a:t/>
            </a:r>
            <a:br>
              <a:rPr lang="en-ZA" sz="3600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200000"/>
              </a:lnSpc>
            </a:pPr>
            <a:r>
              <a:rPr lang="en-ZA" sz="2400" dirty="0" smtClean="0"/>
              <a:t>HPG</a:t>
            </a:r>
            <a:r>
              <a:rPr lang="en-ZA" sz="2400" dirty="0"/>
              <a:t>, continuous grazing and 4-Camp rotational grazing systems have no effect on animal growth and carcass </a:t>
            </a:r>
            <a:r>
              <a:rPr lang="en-ZA" sz="2400" dirty="0" smtClean="0"/>
              <a:t>attributes</a:t>
            </a:r>
            <a:endParaRPr lang="en-ZA" sz="2400" dirty="0"/>
          </a:p>
          <a:p>
            <a:pPr lvl="0">
              <a:lnSpc>
                <a:spcPct val="200000"/>
              </a:lnSpc>
            </a:pPr>
            <a:r>
              <a:rPr lang="en-ZA" sz="2400" dirty="0"/>
              <a:t>HPG, continuous grazing and 4-Camp rotational grazing systems do not have an influence on tick </a:t>
            </a:r>
            <a:r>
              <a:rPr lang="en-ZA" sz="2400" dirty="0" smtClean="0"/>
              <a:t>loads </a:t>
            </a:r>
            <a:endParaRPr lang="en-ZA" sz="2400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23079557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Materials and Methods</a:t>
            </a: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Study site </a:t>
            </a:r>
            <a:endParaRPr lang="en-Z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1435580"/>
            <a:ext cx="8928992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35718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latin typeface="Times New Roman" pitchFamily="18" charset="0"/>
                <a:cs typeface="Times New Roman" pitchFamily="18" charset="0"/>
              </a:rPr>
              <a:t>Experimental Design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78539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farm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will be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randomly divided into three sections, each treated with a different management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practice.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Animals will be divided into three groups. </a:t>
            </a:r>
          </a:p>
          <a:p>
            <a:pPr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Animals will be placed and allowed to graze for a season on each short grazing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system and continuous grazing.</a:t>
            </a:r>
          </a:p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Animals will allow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seven days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rest under HPG and RG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while under continuous grazing system animals will graze for the entire season without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resting.</a:t>
            </a:r>
            <a:endParaRPr lang="en-ZA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ZA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27539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Conti..</a:t>
            </a:r>
            <a:endParaRPr lang="en-Z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>
                <a:latin typeface="Times New Roman" pitchFamily="18" charset="0"/>
                <a:cs typeface="Times New Roman" pitchFamily="18" charset="0"/>
              </a:rPr>
              <a:t>110 Oxe weaners (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mixed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Bonsmara, Simmentaler and Boran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ZA" dirty="0">
              <a:latin typeface="Times New Roman" pitchFamily="18" charset="0"/>
              <a:cs typeface="Times New Roman" pitchFamily="18" charset="0"/>
            </a:endParaRPr>
          </a:p>
          <a:p>
            <a:endParaRPr lang="en-ZA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552" y="2708920"/>
            <a:ext cx="828092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004152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94122"/>
          </a:xfrm>
        </p:spPr>
        <p:txBody>
          <a:bodyPr/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/>
              <a:t/>
            </a:r>
            <a:br>
              <a:rPr lang="en-ZA" dirty="0"/>
            </a:br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sz="4000" dirty="0" smtClean="0"/>
              <a:t/>
            </a:r>
            <a:br>
              <a:rPr lang="en-ZA" sz="4000" dirty="0" smtClean="0"/>
            </a:br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Data collection.</a:t>
            </a:r>
            <a:br>
              <a:rPr lang="en-Z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ZA" dirty="0"/>
              <a:t/>
            </a:r>
            <a:br>
              <a:rPr lang="en-ZA" dirty="0"/>
            </a:br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Mobile Race</a:t>
            </a:r>
            <a:r>
              <a:rPr lang="en-Z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Z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pic>
        <p:nvPicPr>
          <p:cNvPr id="2050" name="Picture 2" descr="C:\Users\MD\Desktop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88" y="2420888"/>
            <a:ext cx="403244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2420888"/>
            <a:ext cx="496855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756499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94122"/>
          </a:xfrm>
        </p:spPr>
        <p:txBody>
          <a:bodyPr/>
          <a:lstStyle/>
          <a:p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Carcass Attributes </a:t>
            </a:r>
            <a:endParaRPr lang="en-Z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12" y="1412776"/>
            <a:ext cx="8915400" cy="466997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Animals will be transported to slaughterhouse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around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Mzimvubu  and wait 2hours lairage.</a:t>
            </a:r>
          </a:p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Animals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will weigh before slaughter to measure Live weight of each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cattle.</a:t>
            </a:r>
          </a:p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Fresh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and cold weight of the carcass will measured in order to evaluate dress percentage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ZA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ZA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0206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b="1" dirty="0">
                <a:latin typeface="Times New Roman" pitchFamily="18" charset="0"/>
                <a:cs typeface="Times New Roman" pitchFamily="18" charset="0"/>
              </a:rPr>
              <a:t>Minolta </a:t>
            </a:r>
            <a:r>
              <a:rPr lang="en-ZA" sz="4000" b="1" dirty="0" smtClean="0">
                <a:latin typeface="Times New Roman" pitchFamily="18" charset="0"/>
                <a:cs typeface="Times New Roman" pitchFamily="18" charset="0"/>
              </a:rPr>
              <a:t>colour-guide </a:t>
            </a:r>
            <a:r>
              <a:rPr lang="en-ZA" sz="40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ZA" sz="4000" b="1" dirty="0" smtClean="0">
                <a:latin typeface="Times New Roman" pitchFamily="18" charset="0"/>
                <a:cs typeface="Times New Roman" pitchFamily="18" charset="0"/>
              </a:rPr>
              <a:t>nd </a:t>
            </a:r>
            <a:r>
              <a:rPr lang="en-ZA" b="1" dirty="0" smtClean="0">
                <a:latin typeface="Times New Roman" pitchFamily="18" charset="0"/>
                <a:cs typeface="Times New Roman" pitchFamily="18" charset="0"/>
              </a:rPr>
              <a:t>pH meter</a:t>
            </a:r>
            <a:endParaRPr lang="en-Z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MD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84" y="1628800"/>
            <a:ext cx="489654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628800"/>
            <a:ext cx="403244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923765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Conti….</a:t>
            </a:r>
            <a:endParaRPr lang="en-Z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The following formula will be used to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calculate final weight (final/Actual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weight = hot weight/average dressing percentage*100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kin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, head, empty stomachs,  and empty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intestines  will be weighed as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non carcass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parts.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404450004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021" y="260648"/>
            <a:ext cx="8915400" cy="1143000"/>
          </a:xfrm>
        </p:spPr>
        <p:txBody>
          <a:bodyPr/>
          <a:lstStyle/>
          <a:p>
            <a:r>
              <a:rPr lang="en-ZA" b="1" dirty="0">
                <a:solidFill>
                  <a:schemeClr val="tx1"/>
                </a:solidFill>
              </a:rPr>
              <a:t>Tick </a:t>
            </a:r>
            <a:r>
              <a:rPr lang="en-ZA" b="1" dirty="0" smtClean="0"/>
              <a:t>collection</a:t>
            </a:r>
            <a:endParaRPr lang="en-ZA" dirty="0"/>
          </a:p>
        </p:txBody>
      </p:sp>
      <p:pic>
        <p:nvPicPr>
          <p:cNvPr id="1026" name="Picture 2" descr="C:\Users\MD\Desktop\beef smal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6" y="2060848"/>
            <a:ext cx="4536504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\Desktop\bulls-rear-endhind-quarters-and-tail-in-agricultural-show-uk-a99d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1988840"/>
            <a:ext cx="410445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92918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solidFill>
                  <a:schemeClr val="tx1"/>
                </a:solidFill>
              </a:rPr>
              <a:t>Tick </a:t>
            </a:r>
            <a:r>
              <a:rPr lang="en-ZA" b="1" dirty="0" smtClean="0"/>
              <a:t>identification</a:t>
            </a:r>
            <a:endParaRPr lang="en-ZA" dirty="0"/>
          </a:p>
        </p:txBody>
      </p:sp>
      <p:pic>
        <p:nvPicPr>
          <p:cNvPr id="2050" name="Picture 2" descr="C:\Users\MD\Desktop\male-key-2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1628800"/>
            <a:ext cx="4104456" cy="374441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2052" name="Picture 4" descr="C:\Users\MD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00808"/>
            <a:ext cx="4608512" cy="374441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6617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22114"/>
          </a:xfrm>
        </p:spPr>
        <p:txBody>
          <a:bodyPr/>
          <a:lstStyle/>
          <a:p>
            <a:r>
              <a:rPr lang="en-ZA" b="1" dirty="0"/>
              <a:t>Statistical analyses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96752"/>
            <a:ext cx="8915400" cy="492941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will be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analysed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using the general linear model (GLM) procedures of Statistical Analysis Systems (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SAS/JMP,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2013). 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ijk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= µ + T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+ L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+S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+(T x L)+(T x S)+(L +S)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 ijk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 +e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ijk       </a:t>
            </a:r>
            <a:endParaRPr lang="en-Z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µ = Mean, 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= effects of grazing management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systems.</a:t>
            </a:r>
          </a:p>
          <a:p>
            <a:pPr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L = Effect of live </a:t>
            </a: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weight</a:t>
            </a:r>
          </a:p>
          <a:p>
            <a:pPr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S = effect of season </a:t>
            </a: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ZA" sz="2400" baseline="-25000" dirty="0">
                <a:latin typeface="Times New Roman" pitchFamily="18" charset="0"/>
                <a:cs typeface="Times New Roman" pitchFamily="18" charset="0"/>
              </a:rPr>
              <a:t>ijk =  </a:t>
            </a:r>
            <a:r>
              <a:rPr lang="en-ZA" sz="2400" dirty="0">
                <a:latin typeface="Times New Roman" pitchFamily="18" charset="0"/>
                <a:cs typeface="Times New Roman" pitchFamily="18" charset="0"/>
              </a:rPr>
              <a:t>Standard Error</a:t>
            </a:r>
          </a:p>
          <a:p>
            <a:pPr marL="0" indent="0" algn="just">
              <a:buNone/>
            </a:pPr>
            <a:endParaRPr lang="en-ZA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08512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Expected outcome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The study will come out with clear knowledge and  understanding of animal production under different grazing systems.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Z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400" dirty="0" smtClean="0">
                <a:latin typeface="Times New Roman" pitchFamily="18" charset="0"/>
                <a:cs typeface="Times New Roman" pitchFamily="18" charset="0"/>
              </a:rPr>
              <a:t>Animals under short grazing systems are expected to perform better than those under continuous grazing. </a:t>
            </a:r>
          </a:p>
          <a:p>
            <a:pPr marL="0" indent="0" algn="just">
              <a:buNone/>
            </a:pPr>
            <a:endParaRPr lang="en-Z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094167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06090"/>
          </a:xfrm>
        </p:spPr>
        <p:txBody>
          <a:bodyPr/>
          <a:lstStyle/>
          <a:p>
            <a:r>
              <a:rPr lang="en-ZA" dirty="0" smtClean="0"/>
              <a:t>Work Plan</a:t>
            </a:r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769107"/>
              </p:ext>
            </p:extLst>
          </p:nvPr>
        </p:nvGraphicFramePr>
        <p:xfrm>
          <a:off x="560512" y="1176681"/>
          <a:ext cx="9001000" cy="553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8983"/>
                <a:gridCol w="717747"/>
                <a:gridCol w="784086"/>
                <a:gridCol w="525181"/>
                <a:gridCol w="653251"/>
                <a:gridCol w="643923"/>
                <a:gridCol w="661658"/>
                <a:gridCol w="738938"/>
                <a:gridCol w="567566"/>
                <a:gridCol w="652330"/>
                <a:gridCol w="653251"/>
                <a:gridCol w="784086"/>
              </a:tblGrid>
              <a:tr h="818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Activities </a:t>
                      </a: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2016-2017  </a:t>
                      </a: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 – May 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June 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Jul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Aug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Sept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Nov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Dec - Fer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 –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Jun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Jul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Aug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Sept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  <a:tr h="8581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Proposal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Write-up &amp;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presentation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  <a:tr h="816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collection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  <a:tr h="816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Literature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Review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  <a:tr h="973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 Analysis  and Thesis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Write up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  <a:tr h="857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Thesis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Write up </a:t>
                      </a:r>
                      <a:endParaRPr lang="en-ZA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  <a:tabLst>
                          <a:tab pos="1431925" algn="l"/>
                        </a:tabLst>
                      </a:pPr>
                      <a:r>
                        <a:rPr lang="en-ZA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628" marR="48628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068909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32656"/>
            <a:ext cx="8915400" cy="5793507"/>
          </a:xfrm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sz="5400" dirty="0" smtClean="0"/>
              <a:t>                </a:t>
            </a:r>
            <a:r>
              <a:rPr lang="en-ZA" sz="6600" dirty="0" smtClean="0"/>
              <a:t>End</a:t>
            </a:r>
            <a:r>
              <a:rPr lang="en-ZA" sz="5400" dirty="0" smtClean="0"/>
              <a:t> </a:t>
            </a:r>
          </a:p>
          <a:p>
            <a:pPr marL="0" indent="0">
              <a:buNone/>
            </a:pPr>
            <a:endParaRPr lang="en-ZA" sz="5400" dirty="0" smtClean="0"/>
          </a:p>
          <a:p>
            <a:pPr marL="0" indent="0">
              <a:buNone/>
            </a:pPr>
            <a:r>
              <a:rPr lang="en-ZA" sz="5400" dirty="0"/>
              <a:t> </a:t>
            </a:r>
            <a:r>
              <a:rPr lang="en-ZA" sz="5400" dirty="0" smtClean="0"/>
              <a:t>       </a:t>
            </a:r>
            <a:r>
              <a:rPr lang="en-ZA" sz="6600" dirty="0" smtClean="0"/>
              <a:t>THANK YOU….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96858285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FH THEME FOR SLIDES (1)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FH Design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UFH Design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UFH Design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UFH Design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UFH Design">
  <a:themeElements>
    <a:clrScheme name="UFH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FH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FH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FH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FH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UFH THEME FOR SLIDES (1)</Template>
  <TotalTime>8353</TotalTime>
  <Words>773</Words>
  <Application>Microsoft Office PowerPoint</Application>
  <PresentationFormat>A4 Paper (210x297 mm)</PresentationFormat>
  <Paragraphs>216</Paragraphs>
  <Slides>22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UFH THEME FOR SLIDES (1)</vt:lpstr>
      <vt:lpstr>1_UFH Design</vt:lpstr>
      <vt:lpstr>2_UFH Design</vt:lpstr>
      <vt:lpstr>3_UFH Design</vt:lpstr>
      <vt:lpstr>4_UFH Design</vt:lpstr>
      <vt:lpstr>5_UFH Design</vt:lpstr>
      <vt:lpstr>Effects of Holistic Planned Grazing compared to continuous and four-camp systems on animal production.</vt:lpstr>
      <vt:lpstr>Introduction</vt:lpstr>
      <vt:lpstr> Restoration techniques. </vt:lpstr>
      <vt:lpstr>Conti…</vt:lpstr>
      <vt:lpstr> Grazing systems used in South Africa. </vt:lpstr>
      <vt:lpstr>Conti..</vt:lpstr>
      <vt:lpstr>General Objective </vt:lpstr>
      <vt:lpstr> Specific Objectives  </vt:lpstr>
      <vt:lpstr>  Hypothesis  </vt:lpstr>
      <vt:lpstr>Materials and Methods Study site </vt:lpstr>
      <vt:lpstr>Experimental Design </vt:lpstr>
      <vt:lpstr>Conti..</vt:lpstr>
      <vt:lpstr>     Data collection.  Mobile Race   </vt:lpstr>
      <vt:lpstr>Carcass Attributes </vt:lpstr>
      <vt:lpstr>Minolta colour-guide and pH meter</vt:lpstr>
      <vt:lpstr>Conti….</vt:lpstr>
      <vt:lpstr>Tick collection</vt:lpstr>
      <vt:lpstr>Tick identification</vt:lpstr>
      <vt:lpstr>Statistical analyses</vt:lpstr>
      <vt:lpstr>Expected outcome</vt:lpstr>
      <vt:lpstr>Work Plan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RANDOMIZED COMPLETE BLOCK DESIGN (RCBD)</dc:title>
  <dc:creator>MD</dc:creator>
  <cp:lastModifiedBy>MD</cp:lastModifiedBy>
  <cp:revision>126</cp:revision>
  <dcterms:created xsi:type="dcterms:W3CDTF">2016-03-15T18:32:19Z</dcterms:created>
  <dcterms:modified xsi:type="dcterms:W3CDTF">2016-06-08T07:49:34Z</dcterms:modified>
</cp:coreProperties>
</file>