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300" r:id="rId3"/>
    <p:sldId id="281" r:id="rId4"/>
    <p:sldId id="288" r:id="rId5"/>
    <p:sldId id="289" r:id="rId6"/>
    <p:sldId id="290" r:id="rId7"/>
    <p:sldId id="287" r:id="rId8"/>
    <p:sldId id="291" r:id="rId9"/>
    <p:sldId id="285" r:id="rId10"/>
    <p:sldId id="292" r:id="rId11"/>
    <p:sldId id="295" r:id="rId12"/>
    <p:sldId id="293" r:id="rId13"/>
    <p:sldId id="301" r:id="rId14"/>
    <p:sldId id="297" r:id="rId15"/>
    <p:sldId id="296" r:id="rId16"/>
    <p:sldId id="299" r:id="rId17"/>
    <p:sldId id="282" r:id="rId18"/>
    <p:sldId id="298" r:id="rId19"/>
    <p:sldId id="260" r:id="rId20"/>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87BA"/>
    <a:srgbClr val="FF53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8333" autoAdjust="0"/>
  </p:normalViewPr>
  <p:slideViewPr>
    <p:cSldViewPr snapToGrid="0">
      <p:cViewPr varScale="1">
        <p:scale>
          <a:sx n="60" d="100"/>
          <a:sy n="60" d="100"/>
        </p:scale>
        <p:origin x="-1454"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D:\Documents%20and%20Settings\hhawkins\Documents\Desktop%20exchange\Results-VvanNiekerk\Infiltration_Bulk%20density_MW.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6350"/>
      </c:spPr>
    </c:sideWall>
    <c:backWall>
      <c:thickness val="0"/>
      <c:spPr>
        <a:noFill/>
        <a:ln w="6350"/>
      </c:spPr>
    </c:backWall>
    <c:plotArea>
      <c:layout/>
      <c:bar3DChart>
        <c:barDir val="col"/>
        <c:grouping val="clustered"/>
        <c:varyColors val="0"/>
        <c:ser>
          <c:idx val="0"/>
          <c:order val="0"/>
          <c:invertIfNegative val="0"/>
          <c:cat>
            <c:strRef>
              <c:f>Sheet1!$A$5:$A$28</c:f>
              <c:strCache>
                <c:ptCount val="24"/>
                <c:pt idx="0">
                  <c:v>K1T</c:v>
                </c:pt>
                <c:pt idx="1">
                  <c:v>K1C</c:v>
                </c:pt>
                <c:pt idx="2">
                  <c:v>K3T</c:v>
                </c:pt>
                <c:pt idx="3">
                  <c:v>K3C</c:v>
                </c:pt>
                <c:pt idx="4">
                  <c:v>K4T</c:v>
                </c:pt>
                <c:pt idx="5">
                  <c:v>K4C</c:v>
                </c:pt>
                <c:pt idx="6">
                  <c:v>K5T</c:v>
                </c:pt>
                <c:pt idx="7">
                  <c:v>K5C</c:v>
                </c:pt>
                <c:pt idx="8">
                  <c:v>K6T</c:v>
                </c:pt>
                <c:pt idx="9">
                  <c:v>K6C</c:v>
                </c:pt>
                <c:pt idx="10">
                  <c:v>K7T</c:v>
                </c:pt>
                <c:pt idx="11">
                  <c:v>K7C</c:v>
                </c:pt>
                <c:pt idx="12">
                  <c:v>K8T</c:v>
                </c:pt>
                <c:pt idx="13">
                  <c:v>K8C</c:v>
                </c:pt>
                <c:pt idx="14">
                  <c:v>K9T</c:v>
                </c:pt>
                <c:pt idx="15">
                  <c:v>K9C</c:v>
                </c:pt>
                <c:pt idx="16">
                  <c:v>K11T</c:v>
                </c:pt>
                <c:pt idx="17">
                  <c:v>K11C</c:v>
                </c:pt>
                <c:pt idx="18">
                  <c:v>K12T </c:v>
                </c:pt>
                <c:pt idx="19">
                  <c:v>K12C</c:v>
                </c:pt>
                <c:pt idx="20">
                  <c:v>K13T</c:v>
                </c:pt>
                <c:pt idx="21">
                  <c:v>K13C</c:v>
                </c:pt>
                <c:pt idx="22">
                  <c:v>K14T</c:v>
                </c:pt>
                <c:pt idx="23">
                  <c:v>K14C</c:v>
                </c:pt>
              </c:strCache>
            </c:strRef>
          </c:cat>
          <c:val>
            <c:numRef>
              <c:f>Sheet1!$B$5:$B$28</c:f>
              <c:numCache>
                <c:formatCode>General</c:formatCode>
                <c:ptCount val="24"/>
                <c:pt idx="0">
                  <c:v>7</c:v>
                </c:pt>
                <c:pt idx="1">
                  <c:v>7</c:v>
                </c:pt>
                <c:pt idx="2">
                  <c:v>15</c:v>
                </c:pt>
                <c:pt idx="3">
                  <c:v>7</c:v>
                </c:pt>
                <c:pt idx="4">
                  <c:v>12</c:v>
                </c:pt>
                <c:pt idx="5">
                  <c:v>7</c:v>
                </c:pt>
                <c:pt idx="6">
                  <c:v>5</c:v>
                </c:pt>
                <c:pt idx="7">
                  <c:v>5</c:v>
                </c:pt>
                <c:pt idx="8">
                  <c:v>5</c:v>
                </c:pt>
                <c:pt idx="9">
                  <c:v>5</c:v>
                </c:pt>
                <c:pt idx="10">
                  <c:v>5</c:v>
                </c:pt>
                <c:pt idx="11">
                  <c:v>5</c:v>
                </c:pt>
                <c:pt idx="12">
                  <c:v>12</c:v>
                </c:pt>
                <c:pt idx="13">
                  <c:v>7</c:v>
                </c:pt>
                <c:pt idx="14">
                  <c:v>14</c:v>
                </c:pt>
                <c:pt idx="15">
                  <c:v>7</c:v>
                </c:pt>
                <c:pt idx="16">
                  <c:v>7</c:v>
                </c:pt>
                <c:pt idx="17">
                  <c:v>7</c:v>
                </c:pt>
                <c:pt idx="18">
                  <c:v>7</c:v>
                </c:pt>
                <c:pt idx="19">
                  <c:v>5</c:v>
                </c:pt>
                <c:pt idx="20">
                  <c:v>7</c:v>
                </c:pt>
                <c:pt idx="21">
                  <c:v>7</c:v>
                </c:pt>
                <c:pt idx="22">
                  <c:v>7</c:v>
                </c:pt>
                <c:pt idx="23">
                  <c:v>7</c:v>
                </c:pt>
              </c:numCache>
            </c:numRef>
          </c:val>
        </c:ser>
        <c:dLbls>
          <c:showLegendKey val="0"/>
          <c:showVal val="0"/>
          <c:showCatName val="0"/>
          <c:showSerName val="0"/>
          <c:showPercent val="0"/>
          <c:showBubbleSize val="0"/>
        </c:dLbls>
        <c:gapWidth val="150"/>
        <c:shape val="cylinder"/>
        <c:axId val="306869760"/>
        <c:axId val="306871296"/>
        <c:axId val="0"/>
      </c:bar3DChart>
      <c:catAx>
        <c:axId val="306869760"/>
        <c:scaling>
          <c:orientation val="minMax"/>
        </c:scaling>
        <c:delete val="0"/>
        <c:axPos val="b"/>
        <c:majorTickMark val="out"/>
        <c:minorTickMark val="none"/>
        <c:tickLblPos val="nextTo"/>
        <c:crossAx val="306871296"/>
        <c:crosses val="autoZero"/>
        <c:auto val="1"/>
        <c:lblAlgn val="ctr"/>
        <c:lblOffset val="100"/>
        <c:noMultiLvlLbl val="0"/>
      </c:catAx>
      <c:valAx>
        <c:axId val="306871296"/>
        <c:scaling>
          <c:orientation val="minMax"/>
        </c:scaling>
        <c:delete val="0"/>
        <c:axPos val="l"/>
        <c:majorGridlines>
          <c:spPr>
            <a:ln>
              <a:noFill/>
            </a:ln>
          </c:spPr>
        </c:majorGridlines>
        <c:numFmt formatCode="General" sourceLinked="1"/>
        <c:majorTickMark val="out"/>
        <c:minorTickMark val="none"/>
        <c:tickLblPos val="nextTo"/>
        <c:crossAx val="30686976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1488463993765142E-2"/>
          <c:y val="2.9888305029301024E-2"/>
          <c:w val="0.91198453431232562"/>
          <c:h val="0.86169416840016699"/>
        </c:manualLayout>
      </c:layout>
      <c:barChart>
        <c:barDir val="col"/>
        <c:grouping val="clustered"/>
        <c:varyColors val="0"/>
        <c:ser>
          <c:idx val="0"/>
          <c:order val="0"/>
          <c:tx>
            <c:strRef>
              <c:f>Graphs!$D$1</c:f>
              <c:strCache>
                <c:ptCount val="1"/>
                <c:pt idx="0">
                  <c:v>Delta Infiltration (k3, avg A)</c:v>
                </c:pt>
              </c:strCache>
            </c:strRef>
          </c:tx>
          <c:spPr>
            <a:solidFill>
              <a:schemeClr val="accent4"/>
            </a:solidFill>
            <a:ln>
              <a:noFill/>
            </a:ln>
            <a:effectLst/>
          </c:spPr>
          <c:invertIfNegative val="0"/>
          <c:errBars>
            <c:errBarType val="plus"/>
            <c:errValType val="cust"/>
            <c:noEndCap val="0"/>
            <c:plus>
              <c:numRef>
                <c:f>Graphs!$I$2:$I$4</c:f>
                <c:numCache>
                  <c:formatCode>General</c:formatCode>
                  <c:ptCount val="3"/>
                  <c:pt idx="0">
                    <c:v>0.27922321066860661</c:v>
                  </c:pt>
                  <c:pt idx="1">
                    <c:v>0.33596546204345623</c:v>
                  </c:pt>
                  <c:pt idx="2">
                    <c:v>0.27664809941095647</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Graphs!$A$2:$A$4</c:f>
              <c:strCache>
                <c:ptCount val="3"/>
                <c:pt idx="0">
                  <c:v>Continuous</c:v>
                </c:pt>
                <c:pt idx="1">
                  <c:v>4-Camp</c:v>
                </c:pt>
                <c:pt idx="2">
                  <c:v>Holistic </c:v>
                </c:pt>
              </c:strCache>
            </c:strRef>
          </c:cat>
          <c:val>
            <c:numRef>
              <c:f>Graphs!$D$2:$D$4</c:f>
              <c:numCache>
                <c:formatCode>General</c:formatCode>
                <c:ptCount val="3"/>
                <c:pt idx="0">
                  <c:v>1.3338357191798984</c:v>
                </c:pt>
                <c:pt idx="1">
                  <c:v>1.0608360615753116</c:v>
                </c:pt>
                <c:pt idx="2">
                  <c:v>1.4531076187375047</c:v>
                </c:pt>
              </c:numCache>
            </c:numRef>
          </c:val>
        </c:ser>
        <c:dLbls>
          <c:showLegendKey val="0"/>
          <c:showVal val="0"/>
          <c:showCatName val="0"/>
          <c:showSerName val="0"/>
          <c:showPercent val="0"/>
          <c:showBubbleSize val="0"/>
        </c:dLbls>
        <c:gapWidth val="219"/>
        <c:overlap val="-27"/>
        <c:axId val="138148864"/>
        <c:axId val="138224384"/>
      </c:barChart>
      <c:catAx>
        <c:axId val="13814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8224384"/>
        <c:crosses val="autoZero"/>
        <c:auto val="1"/>
        <c:lblAlgn val="ctr"/>
        <c:lblOffset val="100"/>
        <c:noMultiLvlLbl val="0"/>
      </c:catAx>
      <c:valAx>
        <c:axId val="138224384"/>
        <c:scaling>
          <c:orientation val="minMax"/>
        </c:scaling>
        <c:delete val="1"/>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dirty="0">
                    <a:latin typeface="Symbol" panose="05050102010706020507" pitchFamily="18" charset="2"/>
                  </a:rPr>
                  <a:t>D</a:t>
                </a:r>
                <a:r>
                  <a:rPr lang="en-US" dirty="0"/>
                  <a:t> Soil Infiltration </a:t>
                </a:r>
              </a:p>
            </c:rich>
          </c:tx>
          <c:layout/>
          <c:overlay val="0"/>
          <c:spPr>
            <a:noFill/>
            <a:ln>
              <a:noFill/>
            </a:ln>
            <a:effectLst/>
          </c:spPr>
        </c:title>
        <c:numFmt formatCode="General" sourceLinked="1"/>
        <c:majorTickMark val="none"/>
        <c:minorTickMark val="none"/>
        <c:tickLblPos val="nextTo"/>
        <c:crossAx val="138148864"/>
        <c:crosses val="autoZero"/>
        <c:crossBetween val="between"/>
      </c:valAx>
      <c:spPr>
        <a:noFill/>
        <a:ln>
          <a:solidFill>
            <a:schemeClr val="bg1">
              <a:lumMod val="7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image" Target="../media/image27.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502A6-E90F-440D-B34A-7A288423115C}" type="doc">
      <dgm:prSet loTypeId="urn:microsoft.com/office/officeart/2005/8/layout/hList7" loCatId="relationship" qsTypeId="urn:microsoft.com/office/officeart/2005/8/quickstyle/simple1" qsCatId="simple" csTypeId="urn:microsoft.com/office/officeart/2005/8/colors/colorful4" csCatId="colorful" phldr="1"/>
      <dgm:spPr/>
    </dgm:pt>
    <dgm:pt modelId="{27DC94C7-4341-44CB-90C2-C21A76B7BC16}">
      <dgm:prSet phldrT="[Text]"/>
      <dgm:spPr/>
      <dgm:t>
        <a:bodyPr/>
        <a:lstStyle/>
        <a:p>
          <a:r>
            <a:rPr lang="en-US" dirty="0" smtClean="0"/>
            <a:t>Communal landowner practices</a:t>
          </a:r>
          <a:endParaRPr lang="en-GB" dirty="0"/>
        </a:p>
      </dgm:t>
    </dgm:pt>
    <dgm:pt modelId="{35D4B79E-ABA3-44B8-97F2-103A3B86FDB8}" type="parTrans" cxnId="{0C991600-ADE9-494A-A049-776647B2DFB8}">
      <dgm:prSet/>
      <dgm:spPr/>
      <dgm:t>
        <a:bodyPr/>
        <a:lstStyle/>
        <a:p>
          <a:endParaRPr lang="en-GB"/>
        </a:p>
      </dgm:t>
    </dgm:pt>
    <dgm:pt modelId="{63C6BAF7-2F24-44C3-BA9F-8ECB737CC2BA}" type="sibTrans" cxnId="{0C991600-ADE9-494A-A049-776647B2DFB8}">
      <dgm:prSet/>
      <dgm:spPr/>
      <dgm:t>
        <a:bodyPr/>
        <a:lstStyle/>
        <a:p>
          <a:endParaRPr lang="en-GB"/>
        </a:p>
      </dgm:t>
    </dgm:pt>
    <dgm:pt modelId="{2F898E08-8227-4EA1-AEB9-16A21BA56A4D}">
      <dgm:prSet phldrT="[Text]"/>
      <dgm:spPr/>
      <dgm:t>
        <a:bodyPr/>
        <a:lstStyle/>
        <a:p>
          <a:r>
            <a:rPr lang="en-US" dirty="0" smtClean="0"/>
            <a:t>Private landowner practices</a:t>
          </a:r>
          <a:endParaRPr lang="en-GB" dirty="0"/>
        </a:p>
      </dgm:t>
    </dgm:pt>
    <dgm:pt modelId="{AAC01A05-CDC0-4C37-BE5E-EC7C0893D022}" type="parTrans" cxnId="{190A8DFC-C2A5-4315-9A3D-1FF26FBEF152}">
      <dgm:prSet/>
      <dgm:spPr/>
      <dgm:t>
        <a:bodyPr/>
        <a:lstStyle/>
        <a:p>
          <a:endParaRPr lang="en-GB"/>
        </a:p>
      </dgm:t>
    </dgm:pt>
    <dgm:pt modelId="{F3826213-0086-4373-917F-6569C1702BC8}" type="sibTrans" cxnId="{190A8DFC-C2A5-4315-9A3D-1FF26FBEF152}">
      <dgm:prSet/>
      <dgm:spPr/>
      <dgm:t>
        <a:bodyPr/>
        <a:lstStyle/>
        <a:p>
          <a:endParaRPr lang="en-GB"/>
        </a:p>
      </dgm:t>
    </dgm:pt>
    <dgm:pt modelId="{8B86A6FB-EAA1-4F54-8385-0EEE091416E9}">
      <dgm:prSet phldrT="[Text]"/>
      <dgm:spPr/>
      <dgm:t>
        <a:bodyPr/>
        <a:lstStyle/>
        <a:p>
          <a:r>
            <a:rPr lang="en-US" dirty="0" smtClean="0"/>
            <a:t>Meat Naturally Pty</a:t>
          </a:r>
          <a:endParaRPr lang="en-GB" dirty="0"/>
        </a:p>
      </dgm:t>
    </dgm:pt>
    <dgm:pt modelId="{F13CC030-E79D-406B-A055-2CC238B46C7D}" type="parTrans" cxnId="{213135AA-8629-4273-B8E4-C2FA51310E26}">
      <dgm:prSet/>
      <dgm:spPr/>
      <dgm:t>
        <a:bodyPr/>
        <a:lstStyle/>
        <a:p>
          <a:endParaRPr lang="en-GB"/>
        </a:p>
      </dgm:t>
    </dgm:pt>
    <dgm:pt modelId="{1C265036-C5DD-41ED-BFA0-04B105134313}" type="sibTrans" cxnId="{213135AA-8629-4273-B8E4-C2FA51310E26}">
      <dgm:prSet/>
      <dgm:spPr/>
      <dgm:t>
        <a:bodyPr/>
        <a:lstStyle/>
        <a:p>
          <a:endParaRPr lang="en-GB"/>
        </a:p>
      </dgm:t>
    </dgm:pt>
    <dgm:pt modelId="{B3CEF3DB-D436-4939-84E6-B3DCB6B90D82}" type="pres">
      <dgm:prSet presAssocID="{DE4502A6-E90F-440D-B34A-7A288423115C}" presName="Name0" presStyleCnt="0">
        <dgm:presLayoutVars>
          <dgm:dir/>
          <dgm:resizeHandles val="exact"/>
        </dgm:presLayoutVars>
      </dgm:prSet>
      <dgm:spPr/>
    </dgm:pt>
    <dgm:pt modelId="{30220CE9-062A-4B68-94EC-0EB44BCFFBC2}" type="pres">
      <dgm:prSet presAssocID="{DE4502A6-E90F-440D-B34A-7A288423115C}" presName="fgShape" presStyleLbl="fgShp" presStyleIdx="0" presStyleCnt="1"/>
      <dgm:spPr/>
    </dgm:pt>
    <dgm:pt modelId="{784F99A6-AB77-44AA-BDA4-0F723D51B9FA}" type="pres">
      <dgm:prSet presAssocID="{DE4502A6-E90F-440D-B34A-7A288423115C}" presName="linComp" presStyleCnt="0"/>
      <dgm:spPr/>
    </dgm:pt>
    <dgm:pt modelId="{B4F19D3D-7985-4CEA-8BEB-6E7D5B0B4D6C}" type="pres">
      <dgm:prSet presAssocID="{27DC94C7-4341-44CB-90C2-C21A76B7BC16}" presName="compNode" presStyleCnt="0"/>
      <dgm:spPr/>
    </dgm:pt>
    <dgm:pt modelId="{9BA62555-3BB6-49BB-90E2-2DD6C1AAE428}" type="pres">
      <dgm:prSet presAssocID="{27DC94C7-4341-44CB-90C2-C21A76B7BC16}" presName="bkgdShape" presStyleLbl="node1" presStyleIdx="0" presStyleCnt="3"/>
      <dgm:spPr/>
      <dgm:t>
        <a:bodyPr/>
        <a:lstStyle/>
        <a:p>
          <a:endParaRPr lang="en-GB"/>
        </a:p>
      </dgm:t>
    </dgm:pt>
    <dgm:pt modelId="{E23E4A67-8334-4468-8B0F-5AFAE95F7ADB}" type="pres">
      <dgm:prSet presAssocID="{27DC94C7-4341-44CB-90C2-C21A76B7BC16}" presName="nodeTx" presStyleLbl="node1" presStyleIdx="0" presStyleCnt="3">
        <dgm:presLayoutVars>
          <dgm:bulletEnabled val="1"/>
        </dgm:presLayoutVars>
      </dgm:prSet>
      <dgm:spPr/>
      <dgm:t>
        <a:bodyPr/>
        <a:lstStyle/>
        <a:p>
          <a:endParaRPr lang="en-GB"/>
        </a:p>
      </dgm:t>
    </dgm:pt>
    <dgm:pt modelId="{BD6827BC-1C31-4539-8645-3E7C93F98ECF}" type="pres">
      <dgm:prSet presAssocID="{27DC94C7-4341-44CB-90C2-C21A76B7BC16}" presName="invisiNode" presStyleLbl="node1" presStyleIdx="0" presStyleCnt="3"/>
      <dgm:spPr/>
    </dgm:pt>
    <dgm:pt modelId="{6FAE7895-0F55-4838-B023-5DDBABB38EBC}" type="pres">
      <dgm:prSet presAssocID="{27DC94C7-4341-44CB-90C2-C21A76B7BC16}"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F51B3F69-1406-4D56-AFD9-89D46D5B348A}" type="pres">
      <dgm:prSet presAssocID="{63C6BAF7-2F24-44C3-BA9F-8ECB737CC2BA}" presName="sibTrans" presStyleLbl="sibTrans2D1" presStyleIdx="0" presStyleCnt="0"/>
      <dgm:spPr/>
      <dgm:t>
        <a:bodyPr/>
        <a:lstStyle/>
        <a:p>
          <a:endParaRPr lang="en-GB"/>
        </a:p>
      </dgm:t>
    </dgm:pt>
    <dgm:pt modelId="{F606DEF5-167D-45D2-B660-E8C495974F07}" type="pres">
      <dgm:prSet presAssocID="{2F898E08-8227-4EA1-AEB9-16A21BA56A4D}" presName="compNode" presStyleCnt="0"/>
      <dgm:spPr/>
    </dgm:pt>
    <dgm:pt modelId="{7AE574ED-DA5B-48FF-918C-25A59386E045}" type="pres">
      <dgm:prSet presAssocID="{2F898E08-8227-4EA1-AEB9-16A21BA56A4D}" presName="bkgdShape" presStyleLbl="node1" presStyleIdx="1" presStyleCnt="3"/>
      <dgm:spPr/>
      <dgm:t>
        <a:bodyPr/>
        <a:lstStyle/>
        <a:p>
          <a:endParaRPr lang="en-GB"/>
        </a:p>
      </dgm:t>
    </dgm:pt>
    <dgm:pt modelId="{B33D73B3-1E38-4F85-95CD-1B30A5838CAA}" type="pres">
      <dgm:prSet presAssocID="{2F898E08-8227-4EA1-AEB9-16A21BA56A4D}" presName="nodeTx" presStyleLbl="node1" presStyleIdx="1" presStyleCnt="3">
        <dgm:presLayoutVars>
          <dgm:bulletEnabled val="1"/>
        </dgm:presLayoutVars>
      </dgm:prSet>
      <dgm:spPr/>
      <dgm:t>
        <a:bodyPr/>
        <a:lstStyle/>
        <a:p>
          <a:endParaRPr lang="en-GB"/>
        </a:p>
      </dgm:t>
    </dgm:pt>
    <dgm:pt modelId="{C02020A9-7EC2-436D-8A6C-5C9BD002A5B1}" type="pres">
      <dgm:prSet presAssocID="{2F898E08-8227-4EA1-AEB9-16A21BA56A4D}" presName="invisiNode" presStyleLbl="node1" presStyleIdx="1" presStyleCnt="3"/>
      <dgm:spPr/>
    </dgm:pt>
    <dgm:pt modelId="{9FCE13B5-0635-44B5-BCF4-57DCF6E68E82}" type="pres">
      <dgm:prSet presAssocID="{2F898E08-8227-4EA1-AEB9-16A21BA56A4D}"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dgm:spPr>
    </dgm:pt>
    <dgm:pt modelId="{EA5B2D65-DD2E-43A3-A933-1AA44C35B37A}" type="pres">
      <dgm:prSet presAssocID="{F3826213-0086-4373-917F-6569C1702BC8}" presName="sibTrans" presStyleLbl="sibTrans2D1" presStyleIdx="0" presStyleCnt="0"/>
      <dgm:spPr/>
      <dgm:t>
        <a:bodyPr/>
        <a:lstStyle/>
        <a:p>
          <a:endParaRPr lang="en-GB"/>
        </a:p>
      </dgm:t>
    </dgm:pt>
    <dgm:pt modelId="{1ADF8C91-2898-4860-91C3-E8E8F688A50D}" type="pres">
      <dgm:prSet presAssocID="{8B86A6FB-EAA1-4F54-8385-0EEE091416E9}" presName="compNode" presStyleCnt="0"/>
      <dgm:spPr/>
    </dgm:pt>
    <dgm:pt modelId="{88B617FE-98B2-45F2-9C2A-0C5A648B29BE}" type="pres">
      <dgm:prSet presAssocID="{8B86A6FB-EAA1-4F54-8385-0EEE091416E9}" presName="bkgdShape" presStyleLbl="node1" presStyleIdx="2" presStyleCnt="3"/>
      <dgm:spPr/>
      <dgm:t>
        <a:bodyPr/>
        <a:lstStyle/>
        <a:p>
          <a:endParaRPr lang="en-GB"/>
        </a:p>
      </dgm:t>
    </dgm:pt>
    <dgm:pt modelId="{914DA064-B824-4098-BACB-9B4CE204C140}" type="pres">
      <dgm:prSet presAssocID="{8B86A6FB-EAA1-4F54-8385-0EEE091416E9}" presName="nodeTx" presStyleLbl="node1" presStyleIdx="2" presStyleCnt="3">
        <dgm:presLayoutVars>
          <dgm:bulletEnabled val="1"/>
        </dgm:presLayoutVars>
      </dgm:prSet>
      <dgm:spPr/>
      <dgm:t>
        <a:bodyPr/>
        <a:lstStyle/>
        <a:p>
          <a:endParaRPr lang="en-GB"/>
        </a:p>
      </dgm:t>
    </dgm:pt>
    <dgm:pt modelId="{FF7A40A6-2FAA-4793-91B1-5922CA978ACB}" type="pres">
      <dgm:prSet presAssocID="{8B86A6FB-EAA1-4F54-8385-0EEE091416E9}" presName="invisiNode" presStyleLbl="node1" presStyleIdx="2" presStyleCnt="3"/>
      <dgm:spPr/>
    </dgm:pt>
    <dgm:pt modelId="{B47734A6-8F99-4ECD-A41A-3B538A21A58A}" type="pres">
      <dgm:prSet presAssocID="{8B86A6FB-EAA1-4F54-8385-0EEE091416E9}" presName="imagNode" presStyleLbl="fgImgPlace1" presStyleIdx="2" presStyleCnt="3"/>
      <dgm:spPr/>
    </dgm:pt>
  </dgm:ptLst>
  <dgm:cxnLst>
    <dgm:cxn modelId="{74594F2A-089A-411A-AB14-3AC7C5E78349}" type="presOf" srcId="{27DC94C7-4341-44CB-90C2-C21A76B7BC16}" destId="{9BA62555-3BB6-49BB-90E2-2DD6C1AAE428}" srcOrd="0" destOrd="0" presId="urn:microsoft.com/office/officeart/2005/8/layout/hList7"/>
    <dgm:cxn modelId="{CBF65CE5-7268-48A0-BDB2-C5776EA767E3}" type="presOf" srcId="{27DC94C7-4341-44CB-90C2-C21A76B7BC16}" destId="{E23E4A67-8334-4468-8B0F-5AFAE95F7ADB}" srcOrd="1" destOrd="0" presId="urn:microsoft.com/office/officeart/2005/8/layout/hList7"/>
    <dgm:cxn modelId="{457987DF-9741-4DB9-97B1-D1E20A30E6C7}" type="presOf" srcId="{2F898E08-8227-4EA1-AEB9-16A21BA56A4D}" destId="{B33D73B3-1E38-4F85-95CD-1B30A5838CAA}" srcOrd="1" destOrd="0" presId="urn:microsoft.com/office/officeart/2005/8/layout/hList7"/>
    <dgm:cxn modelId="{623242D9-9778-42EF-B2D9-19922CA8D81F}" type="presOf" srcId="{8B86A6FB-EAA1-4F54-8385-0EEE091416E9}" destId="{88B617FE-98B2-45F2-9C2A-0C5A648B29BE}" srcOrd="0" destOrd="0" presId="urn:microsoft.com/office/officeart/2005/8/layout/hList7"/>
    <dgm:cxn modelId="{190A8DFC-C2A5-4315-9A3D-1FF26FBEF152}" srcId="{DE4502A6-E90F-440D-B34A-7A288423115C}" destId="{2F898E08-8227-4EA1-AEB9-16A21BA56A4D}" srcOrd="1" destOrd="0" parTransId="{AAC01A05-CDC0-4C37-BE5E-EC7C0893D022}" sibTransId="{F3826213-0086-4373-917F-6569C1702BC8}"/>
    <dgm:cxn modelId="{9D188BAF-3F74-444E-A420-0C42886C0953}" type="presOf" srcId="{2F898E08-8227-4EA1-AEB9-16A21BA56A4D}" destId="{7AE574ED-DA5B-48FF-918C-25A59386E045}" srcOrd="0" destOrd="0" presId="urn:microsoft.com/office/officeart/2005/8/layout/hList7"/>
    <dgm:cxn modelId="{88D69887-D528-4FBF-A933-81AEFC0C6B16}" type="presOf" srcId="{8B86A6FB-EAA1-4F54-8385-0EEE091416E9}" destId="{914DA064-B824-4098-BACB-9B4CE204C140}" srcOrd="1" destOrd="0" presId="urn:microsoft.com/office/officeart/2005/8/layout/hList7"/>
    <dgm:cxn modelId="{BE542F95-2F4B-4A10-8C5F-CD5744FD203B}" type="presOf" srcId="{F3826213-0086-4373-917F-6569C1702BC8}" destId="{EA5B2D65-DD2E-43A3-A933-1AA44C35B37A}" srcOrd="0" destOrd="0" presId="urn:microsoft.com/office/officeart/2005/8/layout/hList7"/>
    <dgm:cxn modelId="{3E90261D-FA8A-4CC1-A901-B984E5F71ADC}" type="presOf" srcId="{DE4502A6-E90F-440D-B34A-7A288423115C}" destId="{B3CEF3DB-D436-4939-84E6-B3DCB6B90D82}" srcOrd="0" destOrd="0" presId="urn:microsoft.com/office/officeart/2005/8/layout/hList7"/>
    <dgm:cxn modelId="{283BA28E-F1E6-4B20-B87F-77AA38E05D19}" type="presOf" srcId="{63C6BAF7-2F24-44C3-BA9F-8ECB737CC2BA}" destId="{F51B3F69-1406-4D56-AFD9-89D46D5B348A}" srcOrd="0" destOrd="0" presId="urn:microsoft.com/office/officeart/2005/8/layout/hList7"/>
    <dgm:cxn modelId="{213135AA-8629-4273-B8E4-C2FA51310E26}" srcId="{DE4502A6-E90F-440D-B34A-7A288423115C}" destId="{8B86A6FB-EAA1-4F54-8385-0EEE091416E9}" srcOrd="2" destOrd="0" parTransId="{F13CC030-E79D-406B-A055-2CC238B46C7D}" sibTransId="{1C265036-C5DD-41ED-BFA0-04B105134313}"/>
    <dgm:cxn modelId="{0C991600-ADE9-494A-A049-776647B2DFB8}" srcId="{DE4502A6-E90F-440D-B34A-7A288423115C}" destId="{27DC94C7-4341-44CB-90C2-C21A76B7BC16}" srcOrd="0" destOrd="0" parTransId="{35D4B79E-ABA3-44B8-97F2-103A3B86FDB8}" sibTransId="{63C6BAF7-2F24-44C3-BA9F-8ECB737CC2BA}"/>
    <dgm:cxn modelId="{83CDD15B-F055-456D-B032-327EB34F24AB}" type="presParOf" srcId="{B3CEF3DB-D436-4939-84E6-B3DCB6B90D82}" destId="{30220CE9-062A-4B68-94EC-0EB44BCFFBC2}" srcOrd="0" destOrd="0" presId="urn:microsoft.com/office/officeart/2005/8/layout/hList7"/>
    <dgm:cxn modelId="{F63B5D0E-C738-471F-97E3-3561679C576D}" type="presParOf" srcId="{B3CEF3DB-D436-4939-84E6-B3DCB6B90D82}" destId="{784F99A6-AB77-44AA-BDA4-0F723D51B9FA}" srcOrd="1" destOrd="0" presId="urn:microsoft.com/office/officeart/2005/8/layout/hList7"/>
    <dgm:cxn modelId="{3293CAFE-062E-49A4-BA96-EB012B4B1EB5}" type="presParOf" srcId="{784F99A6-AB77-44AA-BDA4-0F723D51B9FA}" destId="{B4F19D3D-7985-4CEA-8BEB-6E7D5B0B4D6C}" srcOrd="0" destOrd="0" presId="urn:microsoft.com/office/officeart/2005/8/layout/hList7"/>
    <dgm:cxn modelId="{BF16783B-790B-400C-8B96-E4C08AA75B9C}" type="presParOf" srcId="{B4F19D3D-7985-4CEA-8BEB-6E7D5B0B4D6C}" destId="{9BA62555-3BB6-49BB-90E2-2DD6C1AAE428}" srcOrd="0" destOrd="0" presId="urn:microsoft.com/office/officeart/2005/8/layout/hList7"/>
    <dgm:cxn modelId="{3AEA8A04-AF0E-474C-80F7-89F433CE5EB2}" type="presParOf" srcId="{B4F19D3D-7985-4CEA-8BEB-6E7D5B0B4D6C}" destId="{E23E4A67-8334-4468-8B0F-5AFAE95F7ADB}" srcOrd="1" destOrd="0" presId="urn:microsoft.com/office/officeart/2005/8/layout/hList7"/>
    <dgm:cxn modelId="{D6BF9BB5-17BF-4CD1-A2DD-86A2C33FD73F}" type="presParOf" srcId="{B4F19D3D-7985-4CEA-8BEB-6E7D5B0B4D6C}" destId="{BD6827BC-1C31-4539-8645-3E7C93F98ECF}" srcOrd="2" destOrd="0" presId="urn:microsoft.com/office/officeart/2005/8/layout/hList7"/>
    <dgm:cxn modelId="{47CF12D3-CC51-4C99-9479-66202A038DD3}" type="presParOf" srcId="{B4F19D3D-7985-4CEA-8BEB-6E7D5B0B4D6C}" destId="{6FAE7895-0F55-4838-B023-5DDBABB38EBC}" srcOrd="3" destOrd="0" presId="urn:microsoft.com/office/officeart/2005/8/layout/hList7"/>
    <dgm:cxn modelId="{9052F692-6F09-471A-A20C-DA034732CBBB}" type="presParOf" srcId="{784F99A6-AB77-44AA-BDA4-0F723D51B9FA}" destId="{F51B3F69-1406-4D56-AFD9-89D46D5B348A}" srcOrd="1" destOrd="0" presId="urn:microsoft.com/office/officeart/2005/8/layout/hList7"/>
    <dgm:cxn modelId="{E129B957-D62B-42FA-B597-7F6A40BCD5E1}" type="presParOf" srcId="{784F99A6-AB77-44AA-BDA4-0F723D51B9FA}" destId="{F606DEF5-167D-45D2-B660-E8C495974F07}" srcOrd="2" destOrd="0" presId="urn:microsoft.com/office/officeart/2005/8/layout/hList7"/>
    <dgm:cxn modelId="{3418B199-EE12-4DE1-A437-E1407DCCBD1D}" type="presParOf" srcId="{F606DEF5-167D-45D2-B660-E8C495974F07}" destId="{7AE574ED-DA5B-48FF-918C-25A59386E045}" srcOrd="0" destOrd="0" presId="urn:microsoft.com/office/officeart/2005/8/layout/hList7"/>
    <dgm:cxn modelId="{50E00C18-58BA-4BD0-AB62-13BDBA7A058D}" type="presParOf" srcId="{F606DEF5-167D-45D2-B660-E8C495974F07}" destId="{B33D73B3-1E38-4F85-95CD-1B30A5838CAA}" srcOrd="1" destOrd="0" presId="urn:microsoft.com/office/officeart/2005/8/layout/hList7"/>
    <dgm:cxn modelId="{C79DBDBC-2D85-4B5E-85A2-3F4D171FC5C2}" type="presParOf" srcId="{F606DEF5-167D-45D2-B660-E8C495974F07}" destId="{C02020A9-7EC2-436D-8A6C-5C9BD002A5B1}" srcOrd="2" destOrd="0" presId="urn:microsoft.com/office/officeart/2005/8/layout/hList7"/>
    <dgm:cxn modelId="{1480775C-2C7F-478C-A99E-0C4AD95C777B}" type="presParOf" srcId="{F606DEF5-167D-45D2-B660-E8C495974F07}" destId="{9FCE13B5-0635-44B5-BCF4-57DCF6E68E82}" srcOrd="3" destOrd="0" presId="urn:microsoft.com/office/officeart/2005/8/layout/hList7"/>
    <dgm:cxn modelId="{7DC22383-4E77-4848-BE06-934E9C929C68}" type="presParOf" srcId="{784F99A6-AB77-44AA-BDA4-0F723D51B9FA}" destId="{EA5B2D65-DD2E-43A3-A933-1AA44C35B37A}" srcOrd="3" destOrd="0" presId="urn:microsoft.com/office/officeart/2005/8/layout/hList7"/>
    <dgm:cxn modelId="{D290573A-C692-4AE3-AFCC-2BB3D1BF1CEA}" type="presParOf" srcId="{784F99A6-AB77-44AA-BDA4-0F723D51B9FA}" destId="{1ADF8C91-2898-4860-91C3-E8E8F688A50D}" srcOrd="4" destOrd="0" presId="urn:microsoft.com/office/officeart/2005/8/layout/hList7"/>
    <dgm:cxn modelId="{E2684657-6D21-46DC-8A29-1CA719DB207B}" type="presParOf" srcId="{1ADF8C91-2898-4860-91C3-E8E8F688A50D}" destId="{88B617FE-98B2-45F2-9C2A-0C5A648B29BE}" srcOrd="0" destOrd="0" presId="urn:microsoft.com/office/officeart/2005/8/layout/hList7"/>
    <dgm:cxn modelId="{94DE8034-5E6C-4ECA-A872-94E6CCE2191C}" type="presParOf" srcId="{1ADF8C91-2898-4860-91C3-E8E8F688A50D}" destId="{914DA064-B824-4098-BACB-9B4CE204C140}" srcOrd="1" destOrd="0" presId="urn:microsoft.com/office/officeart/2005/8/layout/hList7"/>
    <dgm:cxn modelId="{92AF3FBD-2FF8-4AA7-BD8A-5D05AC4453D5}" type="presParOf" srcId="{1ADF8C91-2898-4860-91C3-E8E8F688A50D}" destId="{FF7A40A6-2FAA-4793-91B1-5922CA978ACB}" srcOrd="2" destOrd="0" presId="urn:microsoft.com/office/officeart/2005/8/layout/hList7"/>
    <dgm:cxn modelId="{41756C9D-921A-45CB-91D6-A8CEF3F27A23}" type="presParOf" srcId="{1ADF8C91-2898-4860-91C3-E8E8F688A50D}" destId="{B47734A6-8F99-4ECD-A41A-3B538A21A58A}"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A62555-3BB6-49BB-90E2-2DD6C1AAE428}">
      <dsp:nvSpPr>
        <dsp:cNvPr id="0" name=""/>
        <dsp:cNvSpPr/>
      </dsp:nvSpPr>
      <dsp:spPr>
        <a:xfrm>
          <a:off x="1279" y="0"/>
          <a:ext cx="1991320" cy="406399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Communal landowner practices</a:t>
          </a:r>
          <a:endParaRPr lang="en-GB" sz="2800" kern="1200" dirty="0"/>
        </a:p>
      </dsp:txBody>
      <dsp:txXfrm>
        <a:off x="1279" y="1625600"/>
        <a:ext cx="1991320" cy="1625600"/>
      </dsp:txXfrm>
    </dsp:sp>
    <dsp:sp modelId="{6FAE7895-0F55-4838-B023-5DDBABB38EBC}">
      <dsp:nvSpPr>
        <dsp:cNvPr id="0" name=""/>
        <dsp:cNvSpPr/>
      </dsp:nvSpPr>
      <dsp:spPr>
        <a:xfrm>
          <a:off x="320284" y="243840"/>
          <a:ext cx="1353312" cy="135331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E574ED-DA5B-48FF-918C-25A59386E045}">
      <dsp:nvSpPr>
        <dsp:cNvPr id="0" name=""/>
        <dsp:cNvSpPr/>
      </dsp:nvSpPr>
      <dsp:spPr>
        <a:xfrm>
          <a:off x="2052339" y="0"/>
          <a:ext cx="1991320" cy="4063999"/>
        </a:xfrm>
        <a:prstGeom prst="roundRect">
          <a:avLst>
            <a:gd name="adj" fmla="val 10000"/>
          </a:avLst>
        </a:prstGeom>
        <a:solidFill>
          <a:schemeClr val="accent4">
            <a:hueOff val="-953795"/>
            <a:satOff val="-38862"/>
            <a:lumOff val="-1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Private landowner practices</a:t>
          </a:r>
          <a:endParaRPr lang="en-GB" sz="2800" kern="1200" dirty="0"/>
        </a:p>
      </dsp:txBody>
      <dsp:txXfrm>
        <a:off x="2052339" y="1625600"/>
        <a:ext cx="1991320" cy="1625600"/>
      </dsp:txXfrm>
    </dsp:sp>
    <dsp:sp modelId="{9FCE13B5-0635-44B5-BCF4-57DCF6E68E82}">
      <dsp:nvSpPr>
        <dsp:cNvPr id="0" name=""/>
        <dsp:cNvSpPr/>
      </dsp:nvSpPr>
      <dsp:spPr>
        <a:xfrm>
          <a:off x="2371344" y="243840"/>
          <a:ext cx="1353312" cy="1353312"/>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B617FE-98B2-45F2-9C2A-0C5A648B29BE}">
      <dsp:nvSpPr>
        <dsp:cNvPr id="0" name=""/>
        <dsp:cNvSpPr/>
      </dsp:nvSpPr>
      <dsp:spPr>
        <a:xfrm>
          <a:off x="4103399" y="0"/>
          <a:ext cx="1991320" cy="4063999"/>
        </a:xfrm>
        <a:prstGeom prst="roundRect">
          <a:avLst>
            <a:gd name="adj" fmla="val 10000"/>
          </a:avLst>
        </a:prstGeom>
        <a:solidFill>
          <a:schemeClr val="accent4">
            <a:hueOff val="-1907589"/>
            <a:satOff val="-77724"/>
            <a:lumOff val="-301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Meat Naturally Pty</a:t>
          </a:r>
          <a:endParaRPr lang="en-GB" sz="2800" kern="1200" dirty="0"/>
        </a:p>
      </dsp:txBody>
      <dsp:txXfrm>
        <a:off x="4103399" y="1625600"/>
        <a:ext cx="1991320" cy="1625600"/>
      </dsp:txXfrm>
    </dsp:sp>
    <dsp:sp modelId="{B47734A6-8F99-4ECD-A41A-3B538A21A58A}">
      <dsp:nvSpPr>
        <dsp:cNvPr id="0" name=""/>
        <dsp:cNvSpPr/>
      </dsp:nvSpPr>
      <dsp:spPr>
        <a:xfrm>
          <a:off x="4422403" y="243840"/>
          <a:ext cx="1353312" cy="1353312"/>
        </a:xfrm>
        <a:prstGeom prst="ellipse">
          <a:avLst/>
        </a:prstGeom>
        <a:solidFill>
          <a:schemeClr val="accent4">
            <a:tint val="50000"/>
            <a:hueOff val="-1513806"/>
            <a:satOff val="-85661"/>
            <a:lumOff val="-109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220CE9-062A-4B68-94EC-0EB44BCFFBC2}">
      <dsp:nvSpPr>
        <dsp:cNvPr id="0" name=""/>
        <dsp:cNvSpPr/>
      </dsp:nvSpPr>
      <dsp:spPr>
        <a:xfrm>
          <a:off x="243839" y="3251200"/>
          <a:ext cx="5608320" cy="609600"/>
        </a:xfrm>
        <a:prstGeom prst="leftRightArrow">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GB"/>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E2117A3C-8E77-4515-9E1B-4A85916AB091}" type="datetimeFigureOut">
              <a:rPr lang="en-GB" smtClean="0"/>
              <a:t>19/09/2016</a:t>
            </a:fld>
            <a:endParaRPr lang="en-GB"/>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3936" tIns="46968" rIns="93936" bIns="46968" rtlCol="0" anchor="ctr"/>
          <a:lstStyle/>
          <a:p>
            <a:endParaRPr lang="en-GB"/>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GB"/>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4EDB0B0B-93A9-46EC-8EBC-CB8547B05DB9}" type="slidenum">
              <a:rPr lang="en-GB" smtClean="0"/>
              <a:t>‹#›</a:t>
            </a:fld>
            <a:endParaRPr lang="en-GB"/>
          </a:p>
        </p:txBody>
      </p:sp>
    </p:spTree>
    <p:extLst>
      <p:ext uri="{BB962C8B-B14F-4D97-AF65-F5344CB8AC3E}">
        <p14:creationId xmlns:p14="http://schemas.microsoft.com/office/powerpoint/2010/main" val="1154284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a:t>
            </a:fld>
            <a:endParaRPr lang="en-GB"/>
          </a:p>
        </p:txBody>
      </p:sp>
    </p:spTree>
    <p:extLst>
      <p:ext uri="{BB962C8B-B14F-4D97-AF65-F5344CB8AC3E}">
        <p14:creationId xmlns:p14="http://schemas.microsoft.com/office/powerpoint/2010/main" val="79346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2</a:t>
            </a:fld>
            <a:endParaRPr lang="en-GB"/>
          </a:p>
        </p:txBody>
      </p:sp>
    </p:spTree>
    <p:extLst>
      <p:ext uri="{BB962C8B-B14F-4D97-AF65-F5344CB8AC3E}">
        <p14:creationId xmlns:p14="http://schemas.microsoft.com/office/powerpoint/2010/main" val="2583830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1638212" y="1030588"/>
            <a:ext cx="4742624" cy="353066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936" tIns="46968" rIns="93936" bIns="46968" anchor="ctr"/>
          <a:lstStyle/>
          <a:p>
            <a:endParaRPr lang="en-GB"/>
          </a:p>
        </p:txBody>
      </p:sp>
      <p:sp>
        <p:nvSpPr>
          <p:cNvPr id="14338" name="Text Box 2"/>
          <p:cNvSpPr txBox="1">
            <a:spLocks noGrp="1" noChangeArrowheads="1"/>
          </p:cNvSpPr>
          <p:nvPr>
            <p:ph type="body"/>
          </p:nvPr>
        </p:nvSpPr>
        <p:spPr bwMode="auto">
          <a:xfrm>
            <a:off x="1223745" y="4902610"/>
            <a:ext cx="5579749" cy="3917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r>
              <a:rPr lang="en-US" dirty="0" smtClean="0"/>
              <a:t>Rationale: As we all know the </a:t>
            </a:r>
            <a:r>
              <a:rPr lang="en-US" dirty="0" err="1" smtClean="0"/>
              <a:t>Mzimvubu</a:t>
            </a:r>
            <a:r>
              <a:rPr lang="en-US" baseline="0" dirty="0" smtClean="0"/>
              <a:t> has conservation value for its water and grazing ecosystem services</a:t>
            </a:r>
            <a:endParaRPr lang="en-GB" dirty="0"/>
          </a:p>
        </p:txBody>
      </p:sp>
    </p:spTree>
    <p:extLst>
      <p:ext uri="{BB962C8B-B14F-4D97-AF65-F5344CB8AC3E}">
        <p14:creationId xmlns:p14="http://schemas.microsoft.com/office/powerpoint/2010/main" val="1723176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But we are all aware of the land use pressures from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overgrazing</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poor infrastructure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erosion, </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ultimately siltation and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loss of water services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(flip through pictures)</a:t>
            </a:r>
          </a:p>
          <a:p>
            <a:pPr lvl="0"/>
            <a:endPar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90EEE99-F6A6-4C50-B705-2970933816D9}" type="slidenum">
              <a:rPr lang="en-GB" smtClean="0"/>
              <a:pPr/>
              <a:t>4</a:t>
            </a:fld>
            <a:endParaRPr lang="en-GB"/>
          </a:p>
        </p:txBody>
      </p:sp>
    </p:spTree>
    <p:extLst>
      <p:ext uri="{BB962C8B-B14F-4D97-AF65-F5344CB8AC3E}">
        <p14:creationId xmlns:p14="http://schemas.microsoft.com/office/powerpoint/2010/main" val="4221860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As a result CSA and ERS are implementing NRM projects in Wards 14, 7 and 21 where activities are alien plant clearing, planned grazing using herders,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mabuela</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just kraaling. </a:t>
            </a:r>
          </a:p>
          <a:p>
            <a:pPr lvl="0"/>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Our research focusses on these three</a:t>
            </a:r>
          </a:p>
        </p:txBody>
      </p:sp>
      <p:sp>
        <p:nvSpPr>
          <p:cNvPr id="4" name="Slide Number Placeholder 3"/>
          <p:cNvSpPr>
            <a:spLocks noGrp="1"/>
          </p:cNvSpPr>
          <p:nvPr>
            <p:ph type="sldNum" sz="quarter" idx="10"/>
          </p:nvPr>
        </p:nvSpPr>
        <p:spPr/>
        <p:txBody>
          <a:bodyPr/>
          <a:lstStyle/>
          <a:p>
            <a:fld id="{F90EEE99-F6A6-4C50-B705-2970933816D9}" type="slidenum">
              <a:rPr lang="en-GB" smtClean="0"/>
              <a:pPr/>
              <a:t>5</a:t>
            </a:fld>
            <a:endParaRPr lang="en-GB"/>
          </a:p>
        </p:txBody>
      </p:sp>
    </p:spTree>
    <p:extLst>
      <p:ext uri="{BB962C8B-B14F-4D97-AF65-F5344CB8AC3E}">
        <p14:creationId xmlns:p14="http://schemas.microsoft.com/office/powerpoint/2010/main" val="337481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so that we can give the best possible recommendations to communal and private farmers as well as feed into a social enterprise called Meat Naturally (various services such as training, ear tagging, market access)</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6</a:t>
            </a:fld>
            <a:endParaRPr lang="en-GB"/>
          </a:p>
        </p:txBody>
      </p:sp>
    </p:spTree>
    <p:extLst>
      <p:ext uri="{BB962C8B-B14F-4D97-AF65-F5344CB8AC3E}">
        <p14:creationId xmlns:p14="http://schemas.microsoft.com/office/powerpoint/2010/main" val="4094327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1638212" y="1030588"/>
            <a:ext cx="4742624" cy="353066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3936" tIns="46968" rIns="93936" bIns="46968" anchor="ctr"/>
          <a:lstStyle/>
          <a:p>
            <a:endParaRPr lang="en-GB"/>
          </a:p>
        </p:txBody>
      </p:sp>
      <p:sp>
        <p:nvSpPr>
          <p:cNvPr id="14338" name="Text Box 2"/>
          <p:cNvSpPr txBox="1">
            <a:spLocks noGrp="1" noChangeArrowheads="1"/>
          </p:cNvSpPr>
          <p:nvPr>
            <p:ph type="body"/>
          </p:nvPr>
        </p:nvSpPr>
        <p:spPr bwMode="auto">
          <a:xfrm>
            <a:off x="1223745" y="4902610"/>
            <a:ext cx="5579749" cy="3917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GB" dirty="0"/>
          </a:p>
        </p:txBody>
      </p:sp>
    </p:spTree>
    <p:extLst>
      <p:ext uri="{BB962C8B-B14F-4D97-AF65-F5344CB8AC3E}">
        <p14:creationId xmlns:p14="http://schemas.microsoft.com/office/powerpoint/2010/main" val="1111196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Michelle made a geospatial analysis comparing </a:t>
            </a:r>
            <a:r>
              <a:rPr lang="en-US" dirty="0" err="1" smtClean="0"/>
              <a:t>Motseng</a:t>
            </a:r>
            <a:r>
              <a:rPr lang="en-US" dirty="0" smtClean="0"/>
              <a:t> </a:t>
            </a:r>
            <a:r>
              <a:rPr lang="en-US" dirty="0" smtClean="0"/>
              <a:t>(practicing holistic grazing from 2013 to 2015) and </a:t>
            </a:r>
            <a:r>
              <a:rPr lang="en-US" dirty="0" err="1" smtClean="0"/>
              <a:t>Moiketsi</a:t>
            </a:r>
            <a:r>
              <a:rPr lang="en-US" dirty="0" smtClean="0"/>
              <a:t> (continuous grazing) in Ward 14. There were no significant differences in green and brown fractional cover (soil cover) and no differences in NDVI during the study period. This was to be expected given the short time period of the study. However, the movement of animals to grazing lands, as well as dipping and animal husbandry resulted in increased animal gains in the holistic herd, with many animals being sold on auction as part of the Meat Naturally initiative.  </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10</a:t>
            </a:fld>
            <a:endParaRPr lang="en-GB"/>
          </a:p>
        </p:txBody>
      </p:sp>
    </p:spTree>
    <p:extLst>
      <p:ext uri="{BB962C8B-B14F-4D97-AF65-F5344CB8AC3E}">
        <p14:creationId xmlns:p14="http://schemas.microsoft.com/office/powerpoint/2010/main" val="4053415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ward 21 sites no difference yet but in ward 14 there is a bit of difference in trampled (inside) and </a:t>
            </a:r>
            <a:r>
              <a:rPr lang="en-US" baseline="0" dirty="0" err="1" smtClean="0"/>
              <a:t>untrampled</a:t>
            </a:r>
            <a:r>
              <a:rPr lang="en-US" baseline="0" dirty="0" smtClean="0"/>
              <a:t> (outside) </a:t>
            </a:r>
            <a:endParaRPr lang="en-US" dirty="0"/>
          </a:p>
        </p:txBody>
      </p:sp>
      <p:sp>
        <p:nvSpPr>
          <p:cNvPr id="4" name="Slide Number Placeholder 3"/>
          <p:cNvSpPr>
            <a:spLocks noGrp="1"/>
          </p:cNvSpPr>
          <p:nvPr>
            <p:ph type="sldNum" sz="quarter" idx="10"/>
          </p:nvPr>
        </p:nvSpPr>
        <p:spPr/>
        <p:txBody>
          <a:bodyPr/>
          <a:lstStyle/>
          <a:p>
            <a:fld id="{4EDB0B0B-93A9-46EC-8EBC-CB8547B05DB9}" type="slidenum">
              <a:rPr lang="en-GB" smtClean="0"/>
              <a:t>11</a:t>
            </a:fld>
            <a:endParaRPr lang="en-GB"/>
          </a:p>
        </p:txBody>
      </p:sp>
    </p:spTree>
    <p:extLst>
      <p:ext uri="{BB962C8B-B14F-4D97-AF65-F5344CB8AC3E}">
        <p14:creationId xmlns:p14="http://schemas.microsoft.com/office/powerpoint/2010/main" val="3696161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Concerning the effect of trampling</a:t>
            </a:r>
            <a:r>
              <a:rPr lang="en-US" baseline="0" dirty="0" smtClean="0"/>
              <a:t> on soil infiltration: after 6 months Vanessa found there was no difference between the treatments, but we will see how this looks after 3 years. </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12</a:t>
            </a:fld>
            <a:endParaRPr lang="en-GB"/>
          </a:p>
        </p:txBody>
      </p:sp>
    </p:spTree>
    <p:extLst>
      <p:ext uri="{BB962C8B-B14F-4D97-AF65-F5344CB8AC3E}">
        <p14:creationId xmlns:p14="http://schemas.microsoft.com/office/powerpoint/2010/main" val="2434607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is there more</a:t>
            </a:r>
            <a:r>
              <a:rPr lang="en-US" baseline="0" dirty="0" smtClean="0"/>
              <a:t> standing biomass left with holistic grazing? We are not sure but it may be that the long recovery periods in HPG allow forage to accumulate, including unpalatable biomass. </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13</a:t>
            </a:fld>
            <a:endParaRPr lang="en-GB"/>
          </a:p>
        </p:txBody>
      </p:sp>
    </p:spTree>
    <p:extLst>
      <p:ext uri="{BB962C8B-B14F-4D97-AF65-F5344CB8AC3E}">
        <p14:creationId xmlns:p14="http://schemas.microsoft.com/office/powerpoint/2010/main" val="2938219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look at the GPS locations of cattle on HPG, continuous</a:t>
            </a:r>
            <a:r>
              <a:rPr lang="en-US" baseline="0" dirty="0" smtClean="0"/>
              <a:t> and 4-camp systems – at first glance, there does not appear to be differences in utilization of forage but we still have to look </a:t>
            </a:r>
            <a:r>
              <a:rPr lang="en-US" baseline="0" dirty="0" smtClean="0"/>
              <a:t>at </a:t>
            </a:r>
            <a:r>
              <a:rPr lang="en-US" baseline="0" dirty="0" smtClean="0"/>
              <a:t>this more closely using various calculations, as well as veg measurements.  </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14</a:t>
            </a:fld>
            <a:endParaRPr lang="en-GB"/>
          </a:p>
        </p:txBody>
      </p:sp>
    </p:spTree>
    <p:extLst>
      <p:ext uri="{BB962C8B-B14F-4D97-AF65-F5344CB8AC3E}">
        <p14:creationId xmlns:p14="http://schemas.microsoft.com/office/powerpoint/2010/main" val="3170871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clear is the holistic herd is starting to lose weight compared to the continuous herd (at moment no statistical difference between holistic and 4-camp weights). Is this because high animal densities prevent them from selecting higher quality forage; or maybe they are expending more </a:t>
            </a:r>
            <a:r>
              <a:rPr lang="en-US" baseline="0" dirty="0" err="1" smtClean="0"/>
              <a:t>enegy</a:t>
            </a:r>
            <a:r>
              <a:rPr lang="en-US" baseline="0" dirty="0" smtClean="0"/>
              <a:t> by walking between camps every day. We hope to be able to tell you more next time.  </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15</a:t>
            </a:fld>
            <a:endParaRPr lang="en-GB"/>
          </a:p>
        </p:txBody>
      </p:sp>
    </p:spTree>
    <p:extLst>
      <p:ext uri="{BB962C8B-B14F-4D97-AF65-F5344CB8AC3E}">
        <p14:creationId xmlns:p14="http://schemas.microsoft.com/office/powerpoint/2010/main" val="3409080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clear is the holistic herd is starting to lose weight compared to the continuous herd (at moment no statistical difference between holistic and 4-camp weights). Is this because high animal densities prevent them from selecting higher quality forage; or maybe they are expending more </a:t>
            </a:r>
            <a:r>
              <a:rPr lang="en-US" baseline="0" dirty="0" err="1" smtClean="0"/>
              <a:t>enegy</a:t>
            </a:r>
            <a:r>
              <a:rPr lang="en-US" baseline="0" dirty="0" smtClean="0"/>
              <a:t> by walking between camps every day. We hope to be able to tell you more next time.  </a:t>
            </a:r>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16</a:t>
            </a:fld>
            <a:endParaRPr lang="en-GB"/>
          </a:p>
        </p:txBody>
      </p:sp>
    </p:spTree>
    <p:extLst>
      <p:ext uri="{BB962C8B-B14F-4D97-AF65-F5344CB8AC3E}">
        <p14:creationId xmlns:p14="http://schemas.microsoft.com/office/powerpoint/2010/main" val="4044411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17</a:t>
            </a:fld>
            <a:endParaRPr lang="en-GB"/>
          </a:p>
        </p:txBody>
      </p:sp>
    </p:spTree>
    <p:extLst>
      <p:ext uri="{BB962C8B-B14F-4D97-AF65-F5344CB8AC3E}">
        <p14:creationId xmlns:p14="http://schemas.microsoft.com/office/powerpoint/2010/main" val="3118262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18</a:t>
            </a:fld>
            <a:endParaRPr lang="en-GB"/>
          </a:p>
        </p:txBody>
      </p:sp>
    </p:spTree>
    <p:extLst>
      <p:ext uri="{BB962C8B-B14F-4D97-AF65-F5344CB8AC3E}">
        <p14:creationId xmlns:p14="http://schemas.microsoft.com/office/powerpoint/2010/main" val="3080126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B0B0B-93A9-46EC-8EBC-CB8547B05DB9}" type="slidenum">
              <a:rPr lang="en-GB" smtClean="0"/>
              <a:t>19</a:t>
            </a:fld>
            <a:endParaRPr lang="en-GB"/>
          </a:p>
        </p:txBody>
      </p:sp>
    </p:spTree>
    <p:extLst>
      <p:ext uri="{BB962C8B-B14F-4D97-AF65-F5344CB8AC3E}">
        <p14:creationId xmlns:p14="http://schemas.microsoft.com/office/powerpoint/2010/main" val="661827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A8FDB5-8115-49C1-8B44-3B99FFA9A539}" type="datetimeFigureOut">
              <a:rPr lang="en-US" smtClean="0"/>
              <a:pPr/>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8FDB5-8115-49C1-8B44-3B99FFA9A539}" type="datetimeFigureOut">
              <a:rPr lang="en-US" smtClean="0"/>
              <a:pPr/>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4B368-0C5A-421D-826C-A23CB9E53F16}" type="slidenum">
              <a:rPr lang="en-US" smtClean="0"/>
              <a:pPr/>
              <a:t>‹#›</a:t>
            </a:fld>
            <a:endParaRPr lang="en-US"/>
          </a:p>
        </p:txBody>
      </p:sp>
      <p:cxnSp>
        <p:nvCxnSpPr>
          <p:cNvPr id="9" name="Straight Connector 8"/>
          <p:cNvCxnSpPr/>
          <p:nvPr userDrawn="1"/>
        </p:nvCxnSpPr>
        <p:spPr>
          <a:xfrm>
            <a:off x="457200" y="1447800"/>
            <a:ext cx="8229600" cy="0"/>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pic>
        <p:nvPicPr>
          <p:cNvPr id="11" name="Picture 10" descr="IRC2016_PPT_Footer.gif"/>
          <p:cNvPicPr>
            <a:picLocks noChangeAspect="1"/>
          </p:cNvPicPr>
          <p:nvPr userDrawn="1"/>
        </p:nvPicPr>
        <p:blipFill>
          <a:blip r:embed="rId2" cstate="screen"/>
          <a:stretch>
            <a:fillRect/>
          </a:stretch>
        </p:blipFill>
        <p:spPr>
          <a:xfrm>
            <a:off x="0" y="5998464"/>
            <a:ext cx="9144000" cy="85953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A8FDB5-8115-49C1-8B44-3B99FFA9A539}" type="datetimeFigureOut">
              <a:rPr lang="en-US" smtClean="0"/>
              <a:pPr/>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A8FDB5-8115-49C1-8B44-3B99FFA9A539}" type="datetimeFigureOut">
              <a:rPr lang="en-US" smtClean="0"/>
              <a:pPr/>
              <a:t>9/19/2016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A8FDB5-8115-49C1-8B44-3B99FFA9A539}" type="datetimeFigureOut">
              <a:rPr lang="en-US" smtClean="0"/>
              <a:pPr/>
              <a:t>9/19/2016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A8FDB5-8115-49C1-8B44-3B99FFA9A539}" type="datetimeFigureOut">
              <a:rPr lang="en-US" smtClean="0"/>
              <a:pPr/>
              <a:t>9/19/2016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8FDB5-8115-49C1-8B44-3B99FFA9A539}" type="datetimeFigureOut">
              <a:rPr lang="en-US" smtClean="0"/>
              <a:pPr/>
              <a:t>9/19/2016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8FDB5-8115-49C1-8B44-3B99FFA9A539}" type="datetimeFigureOut">
              <a:rPr lang="en-US" smtClean="0"/>
              <a:pPr/>
              <a:t>9/19/2016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8FDB5-8115-49C1-8B44-3B99FFA9A539}" type="datetimeFigureOut">
              <a:rPr lang="en-US" smtClean="0"/>
              <a:pPr/>
              <a:t>9/19/2016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8FDB5-8115-49C1-8B44-3B99FFA9A539}" type="datetimeFigureOut">
              <a:rPr lang="en-US" smtClean="0"/>
              <a:pPr/>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8FDB5-8115-49C1-8B44-3B99FFA9A539}" type="datetimeFigureOut">
              <a:rPr lang="en-US" smtClean="0"/>
              <a:pPr/>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4B368-0C5A-421D-826C-A23CB9E53F1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8FDB5-8115-49C1-8B44-3B99FFA9A539}" type="datetimeFigureOut">
              <a:rPr lang="en-US" smtClean="0"/>
              <a:pPr/>
              <a:t>9/19/2016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04B368-0C5A-421D-826C-A23CB9E53F1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image" Target="../media/image9.gif"/><Relationship Id="rId4" Type="http://schemas.openxmlformats.org/officeDocument/2006/relationships/image" Target="../media/image3.gif"/><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0.jpg"/><Relationship Id="rId4" Type="http://schemas.openxmlformats.org/officeDocument/2006/relationships/image" Target="../media/image39.jp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2692"/>
            <a:ext cx="9144000" cy="3026535"/>
          </a:xfrm>
          <a:prstGeom prst="rect">
            <a:avLst/>
          </a:prstGeom>
        </p:spPr>
      </p:pic>
      <p:sp>
        <p:nvSpPr>
          <p:cNvPr id="2" name="Title 1"/>
          <p:cNvSpPr>
            <a:spLocks noGrp="1"/>
          </p:cNvSpPr>
          <p:nvPr>
            <p:ph type="ctrTitle"/>
          </p:nvPr>
        </p:nvSpPr>
        <p:spPr>
          <a:xfrm>
            <a:off x="643030" y="355258"/>
            <a:ext cx="7772400" cy="1674360"/>
          </a:xfrm>
        </p:spPr>
        <p:txBody>
          <a:bodyPr>
            <a:normAutofit fontScale="90000"/>
          </a:bodyPr>
          <a:lstStyle/>
          <a:p>
            <a:r>
              <a:rPr lang="en-US" dirty="0" smtClean="0">
                <a:solidFill>
                  <a:schemeClr val="bg1"/>
                </a:solidFill>
              </a:rPr>
              <a:t>Update: The Holistic Planned Grazing project</a:t>
            </a:r>
            <a:br>
              <a:rPr lang="en-US" dirty="0" smtClean="0">
                <a:solidFill>
                  <a:schemeClr val="bg1"/>
                </a:solidFill>
              </a:rPr>
            </a:br>
            <a:r>
              <a:rPr lang="en-US" sz="800" dirty="0" smtClean="0">
                <a:solidFill>
                  <a:schemeClr val="bg1"/>
                </a:solidFill>
              </a:rPr>
              <a:t/>
            </a:r>
            <a:br>
              <a:rPr lang="en-US" sz="800" dirty="0" smtClean="0">
                <a:solidFill>
                  <a:schemeClr val="bg1"/>
                </a:solidFill>
              </a:rPr>
            </a:br>
            <a:endParaRPr lang="en-US" sz="3100" dirty="0">
              <a:solidFill>
                <a:schemeClr val="bg1"/>
              </a:solidFill>
            </a:endParaRPr>
          </a:p>
        </p:txBody>
      </p:sp>
      <p:sp>
        <p:nvSpPr>
          <p:cNvPr id="3" name="Subtitle 2"/>
          <p:cNvSpPr>
            <a:spLocks noGrp="1"/>
          </p:cNvSpPr>
          <p:nvPr>
            <p:ph type="subTitle" idx="1"/>
          </p:nvPr>
        </p:nvSpPr>
        <p:spPr>
          <a:xfrm>
            <a:off x="2065809" y="4669033"/>
            <a:ext cx="4926842" cy="762000"/>
          </a:xfrm>
        </p:spPr>
        <p:txBody>
          <a:bodyPr>
            <a:normAutofit fontScale="85000" lnSpcReduction="20000"/>
          </a:bodyPr>
          <a:lstStyle/>
          <a:p>
            <a:r>
              <a:rPr lang="en-US" sz="2800" dirty="0" smtClean="0"/>
              <a:t>Sept 20, 2016</a:t>
            </a:r>
          </a:p>
          <a:p>
            <a:r>
              <a:rPr lang="en-US" sz="2800" dirty="0" smtClean="0"/>
              <a:t>UCPP Research Group meeting</a:t>
            </a: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8979" y="5565580"/>
            <a:ext cx="1129350" cy="1146848"/>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72169" y="5825983"/>
            <a:ext cx="1743041" cy="626043"/>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29835" y="5565580"/>
            <a:ext cx="1146848" cy="1146848"/>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33340" y="5638059"/>
            <a:ext cx="1623317" cy="1001891"/>
          </a:xfrm>
          <a:prstGeom prst="rect">
            <a:avLst/>
          </a:prstGeom>
        </p:spPr>
      </p:pic>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49861" y="5678278"/>
            <a:ext cx="873222" cy="921452"/>
          </a:xfrm>
          <a:prstGeom prst="rect">
            <a:avLst/>
          </a:prstGeom>
        </p:spPr>
      </p:pic>
      <p:pic>
        <p:nvPicPr>
          <p:cNvPr id="10" name="Picture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10716" y="5710379"/>
            <a:ext cx="857250" cy="857250"/>
          </a:xfrm>
          <a:prstGeom prst="rect">
            <a:avLst/>
          </a:prstGeom>
        </p:spPr>
      </p:pic>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497244" y="5680611"/>
            <a:ext cx="774925" cy="916786"/>
          </a:xfrm>
          <a:prstGeom prst="rect">
            <a:avLst/>
          </a:prstGeom>
        </p:spPr>
      </p:pic>
      <p:sp>
        <p:nvSpPr>
          <p:cNvPr id="12" name="Rectangle 11"/>
          <p:cNvSpPr/>
          <p:nvPr/>
        </p:nvSpPr>
        <p:spPr>
          <a:xfrm>
            <a:off x="210675" y="3132281"/>
            <a:ext cx="8624232" cy="923330"/>
          </a:xfrm>
          <a:prstGeom prst="rect">
            <a:avLst/>
          </a:prstGeom>
        </p:spPr>
        <p:txBody>
          <a:bodyPr wrap="square">
            <a:spAutoFit/>
          </a:bodyPr>
          <a:lstStyle/>
          <a:p>
            <a:pPr algn="ctr"/>
            <a:r>
              <a:rPr lang="en-US" dirty="0"/>
              <a:t>Nompendulo Mgwali, </a:t>
            </a:r>
            <a:r>
              <a:rPr lang="en-US" dirty="0" err="1"/>
              <a:t>Nolu</a:t>
            </a:r>
            <a:r>
              <a:rPr lang="en-US" dirty="0"/>
              <a:t> Kwayimani, Zander Venter, Vanessa van Niekerk, Monde </a:t>
            </a:r>
            <a:r>
              <a:rPr lang="en-US" dirty="0" err="1"/>
              <a:t>Rapiye</a:t>
            </a:r>
            <a:r>
              <a:rPr lang="en-US" dirty="0"/>
              <a:t>, Michelle Ward, Susanne Vetter, Michael Cramer, John </a:t>
            </a:r>
            <a:r>
              <a:rPr lang="en-US" dirty="0" err="1"/>
              <a:t>Mupangwe</a:t>
            </a:r>
            <a:r>
              <a:rPr lang="en-US" dirty="0"/>
              <a:t>, </a:t>
            </a:r>
            <a:r>
              <a:rPr lang="en-US" dirty="0" err="1"/>
              <a:t>Cletos</a:t>
            </a:r>
            <a:r>
              <a:rPr lang="en-US" dirty="0"/>
              <a:t> </a:t>
            </a:r>
            <a:r>
              <a:rPr lang="en-US" dirty="0" err="1"/>
              <a:t>Mapiya</a:t>
            </a:r>
            <a:r>
              <a:rPr lang="en-US" dirty="0"/>
              <a:t>, Voster Muchenje</a:t>
            </a:r>
            <a:r>
              <a:rPr lang="en-US" dirty="0" smtClean="0"/>
              <a:t>, </a:t>
            </a:r>
            <a:r>
              <a:rPr lang="en-US" dirty="0" err="1" smtClean="0"/>
              <a:t>Elmi</a:t>
            </a:r>
            <a:r>
              <a:rPr lang="en-US" dirty="0" smtClean="0"/>
              <a:t> </a:t>
            </a:r>
            <a:r>
              <a:rPr lang="en-US" dirty="0" err="1" smtClean="0"/>
              <a:t>Lotze</a:t>
            </a:r>
            <a:r>
              <a:rPr lang="en-US" dirty="0" smtClean="0"/>
              <a:t>, Peter </a:t>
            </a:r>
            <a:r>
              <a:rPr lang="en-US" dirty="0" err="1" smtClean="0"/>
              <a:t>Scarth</a:t>
            </a:r>
            <a:r>
              <a:rPr lang="en-US" dirty="0" smtClean="0"/>
              <a:t>, Stuart </a:t>
            </a:r>
            <a:r>
              <a:rPr lang="en-US" dirty="0" err="1" smtClean="0"/>
              <a:t>Phinn</a:t>
            </a:r>
            <a:r>
              <a:rPr lang="en-US" dirty="0" smtClean="0"/>
              <a:t>, Michael Grenfell, Heidi-J </a:t>
            </a:r>
            <a:r>
              <a:rPr lang="en-US" dirty="0"/>
              <a:t>Hawkins</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3030" y="213589"/>
            <a:ext cx="7772400" cy="891297"/>
          </a:xfrm>
        </p:spPr>
        <p:txBody>
          <a:bodyPr>
            <a:normAutofit/>
          </a:bodyPr>
          <a:lstStyle/>
          <a:p>
            <a:r>
              <a:rPr lang="en-US" sz="4000" dirty="0" smtClean="0"/>
              <a:t>Research </a:t>
            </a:r>
            <a:r>
              <a:rPr lang="en-US" sz="4000" dirty="0"/>
              <a:t>G</a:t>
            </a:r>
            <a:r>
              <a:rPr lang="en-US" sz="4000" dirty="0" smtClean="0"/>
              <a:t>roup &amp; contributors</a:t>
            </a:r>
            <a:endParaRPr lang="en-US" sz="4000" dirty="0"/>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99792" y="4888862"/>
            <a:ext cx="1753879" cy="1801239"/>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38072" y="1225573"/>
            <a:ext cx="2286462" cy="1880315"/>
          </a:xfrm>
          <a:prstGeom prst="rect">
            <a:avLst/>
          </a:prstGeom>
        </p:spPr>
      </p:pic>
      <p:pic>
        <p:nvPicPr>
          <p:cNvPr id="16" name="Picture 1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24534" y="1236374"/>
            <a:ext cx="1943377" cy="1881538"/>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44391" y="1237227"/>
            <a:ext cx="1700024" cy="1880315"/>
          </a:xfrm>
          <a:prstGeom prst="rect">
            <a:avLst/>
          </a:prstGeom>
        </p:spPr>
      </p:pic>
      <p:pic>
        <p:nvPicPr>
          <p:cNvPr id="19" name="Picture 18"/>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27139" y="1235148"/>
            <a:ext cx="2010933" cy="1870740"/>
          </a:xfrm>
          <a:prstGeom prst="rect">
            <a:avLst/>
          </a:prstGeom>
        </p:spPr>
      </p:pic>
      <p:pic>
        <p:nvPicPr>
          <p:cNvPr id="20" name="Picture 19"/>
          <p:cNvPicPr>
            <a:picLocks noChangeAspect="1"/>
          </p:cNvPicPr>
          <p:nvPr/>
        </p:nvPicPr>
        <p:blipFill rotWithShape="1">
          <a:blip r:embed="rId8" cstate="screen">
            <a:extLst>
              <a:ext uri="{28A0092B-C50C-407E-A947-70E740481C1C}">
                <a14:useLocalDpi xmlns:a14="http://schemas.microsoft.com/office/drawing/2010/main"/>
              </a:ext>
            </a:extLst>
          </a:blip>
          <a:srcRect r="-1776"/>
          <a:stretch/>
        </p:blipFill>
        <p:spPr>
          <a:xfrm>
            <a:off x="3035343" y="3105888"/>
            <a:ext cx="1815921" cy="1870740"/>
          </a:xfrm>
          <a:prstGeom prst="rect">
            <a:avLst/>
          </a:prstGeom>
        </p:spPr>
      </p:pic>
      <p:pic>
        <p:nvPicPr>
          <p:cNvPr id="21" name="Picture 20"/>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19202" y="3105888"/>
            <a:ext cx="2218051" cy="1870740"/>
          </a:xfrm>
          <a:prstGeom prst="rect">
            <a:avLst/>
          </a:prstGeom>
        </p:spPr>
      </p:pic>
      <p:pic>
        <p:nvPicPr>
          <p:cNvPr id="23" name="Picture 2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830877" y="3105888"/>
            <a:ext cx="1820114" cy="1870740"/>
          </a:xfrm>
          <a:prstGeom prst="rect">
            <a:avLst/>
          </a:prstGeom>
        </p:spPr>
      </p:pic>
      <p:pic>
        <p:nvPicPr>
          <p:cNvPr id="24" name="Picture 23"/>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647181" y="3105889"/>
            <a:ext cx="1901592" cy="1870740"/>
          </a:xfrm>
          <a:prstGeom prst="rect">
            <a:avLst/>
          </a:prstGeom>
        </p:spPr>
      </p:pic>
      <p:pic>
        <p:nvPicPr>
          <p:cNvPr id="25" name="Picture 2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826395" y="4976628"/>
            <a:ext cx="1769996" cy="1704785"/>
          </a:xfrm>
          <a:prstGeom prst="rect">
            <a:avLst/>
          </a:prstGeom>
        </p:spPr>
      </p:pic>
    </p:spTree>
    <p:extLst>
      <p:ext uri="{BB962C8B-B14F-4D97-AF65-F5344CB8AC3E}">
        <p14:creationId xmlns:p14="http://schemas.microsoft.com/office/powerpoint/2010/main" val="3686766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23414" y="2024743"/>
            <a:ext cx="1135800" cy="4571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p:cNvSpPr txBox="1">
            <a:spLocks/>
          </p:cNvSpPr>
          <p:nvPr/>
        </p:nvSpPr>
        <p:spPr>
          <a:xfrm>
            <a:off x="457200" y="274638"/>
            <a:ext cx="8229600" cy="96730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err="1" smtClean="0"/>
              <a:t>uMzimvubu</a:t>
            </a:r>
            <a:r>
              <a:rPr lang="en-US" sz="4000" dirty="0" smtClean="0"/>
              <a:t>: Water &amp; grazing ecosystem services under threat</a:t>
            </a:r>
            <a:endParaRPr lang="en-GB" sz="4000" dirty="0"/>
          </a:p>
        </p:txBody>
      </p:sp>
      <p:pic>
        <p:nvPicPr>
          <p:cNvPr id="4" name="Picture 3" descr="Overview Map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2200" y="1674184"/>
            <a:ext cx="6959600" cy="4922558"/>
          </a:xfrm>
          <a:prstGeom prst="rect">
            <a:avLst/>
          </a:prstGeom>
        </p:spPr>
      </p:pic>
    </p:spTree>
    <p:extLst>
      <p:ext uri="{BB962C8B-B14F-4D97-AF65-F5344CB8AC3E}">
        <p14:creationId xmlns:p14="http://schemas.microsoft.com/office/powerpoint/2010/main" val="40030560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Land use pressures identified by communities, NGOs and government</a:t>
            </a:r>
            <a:endParaRPr lang="en-GB" sz="4000" dirty="0"/>
          </a:p>
        </p:txBody>
      </p:sp>
      <p:pic>
        <p:nvPicPr>
          <p:cNvPr id="7" name="Picture 6" descr="42_Seeta River and sheep in livestock path causing gulley erosio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596773"/>
            <a:ext cx="9144000" cy="5172327"/>
          </a:xfrm>
          <a:prstGeom prst="rect">
            <a:avLst/>
          </a:prstGeom>
        </p:spPr>
      </p:pic>
      <p:pic>
        <p:nvPicPr>
          <p:cNvPr id="10" name="Picture 9" descr="ERS pic_road damage at Baquqwini.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600353"/>
            <a:ext cx="9144000" cy="5118392"/>
          </a:xfrm>
          <a:prstGeom prst="rect">
            <a:avLst/>
          </a:prstGeom>
        </p:spPr>
      </p:pic>
      <p:pic>
        <p:nvPicPr>
          <p:cNvPr id="13" name="Picture 12" descr="ERS pic_Extreme gulley erosion showing erosion of top and subsoils.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604479"/>
            <a:ext cx="9144000" cy="5179325"/>
          </a:xfrm>
          <a:prstGeom prst="rect">
            <a:avLst/>
          </a:prstGeom>
        </p:spPr>
      </p:pic>
      <p:pic>
        <p:nvPicPr>
          <p:cNvPr id="12" name="Picture 11" descr="Acacia mearnsii.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1629925"/>
            <a:ext cx="9144000" cy="5158005"/>
          </a:xfrm>
          <a:prstGeom prst="rect">
            <a:avLst/>
          </a:prstGeom>
        </p:spPr>
      </p:pic>
      <p:pic>
        <p:nvPicPr>
          <p:cNvPr id="9" name="Picture 8" descr="212_Umzimvubu River mouth looking south to sea.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0" y="1604480"/>
            <a:ext cx="9144000" cy="5208896"/>
          </a:xfrm>
          <a:prstGeom prst="rect">
            <a:avLst/>
          </a:prstGeom>
        </p:spPr>
      </p:pic>
    </p:spTree>
    <p:extLst>
      <p:ext uri="{BB962C8B-B14F-4D97-AF65-F5344CB8AC3E}">
        <p14:creationId xmlns:p14="http://schemas.microsoft.com/office/powerpoint/2010/main" val="139371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325438"/>
            <a:ext cx="3479800" cy="1427162"/>
          </a:xfrm>
        </p:spPr>
        <p:txBody>
          <a:bodyPr>
            <a:noAutofit/>
          </a:bodyPr>
          <a:lstStyle/>
          <a:p>
            <a:r>
              <a:rPr lang="en-US" sz="4000" dirty="0" smtClean="0"/>
              <a:t>Natural Resource Management</a:t>
            </a:r>
            <a:endParaRPr lang="en-GB" sz="40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9158" y="0"/>
            <a:ext cx="4849683" cy="6858000"/>
          </a:xfrm>
          <a:prstGeom prst="rect">
            <a:avLst/>
          </a:prstGeom>
        </p:spPr>
      </p:pic>
      <p:sp>
        <p:nvSpPr>
          <p:cNvPr id="5" name="TextBox 4"/>
          <p:cNvSpPr txBox="1"/>
          <p:nvPr/>
        </p:nvSpPr>
        <p:spPr>
          <a:xfrm>
            <a:off x="406401" y="2552700"/>
            <a:ext cx="3772758" cy="1938992"/>
          </a:xfrm>
          <a:prstGeom prst="rect">
            <a:avLst/>
          </a:prstGeom>
          <a:noFill/>
        </p:spPr>
        <p:txBody>
          <a:bodyPr wrap="square" rtlCol="0">
            <a:spAutoFit/>
          </a:bodyPr>
          <a:lstStyle/>
          <a:p>
            <a:r>
              <a:rPr lang="en-US" sz="2400" dirty="0" err="1" smtClean="0"/>
              <a:t>Activites</a:t>
            </a:r>
            <a:r>
              <a:rPr lang="en-US" sz="2400" dirty="0" smtClean="0"/>
              <a:t>:</a:t>
            </a:r>
          </a:p>
          <a:p>
            <a:pPr marL="285750" indent="-285750">
              <a:buFont typeface="Arial" panose="020B0604020202020204" pitchFamily="34" charset="0"/>
              <a:buChar char="•"/>
            </a:pPr>
            <a:r>
              <a:rPr lang="en-US" sz="2400" dirty="0" smtClean="0"/>
              <a:t>AIP clearing</a:t>
            </a:r>
          </a:p>
          <a:p>
            <a:pPr marL="285750" indent="-285750">
              <a:buFont typeface="Arial" panose="020B0604020202020204" pitchFamily="34" charset="0"/>
              <a:buChar char="•"/>
            </a:pPr>
            <a:r>
              <a:rPr lang="en-US" sz="2400" dirty="0" smtClean="0"/>
              <a:t>Planned grazing /herders</a:t>
            </a:r>
          </a:p>
          <a:p>
            <a:pPr marL="285750" indent="-285750">
              <a:buFont typeface="Arial" panose="020B0604020202020204" pitchFamily="34" charset="0"/>
              <a:buChar char="•"/>
            </a:pPr>
            <a:r>
              <a:rPr lang="en-US" sz="2400" dirty="0" err="1" smtClean="0"/>
              <a:t>Mabuela</a:t>
            </a:r>
            <a:endParaRPr lang="en-US" sz="2400" dirty="0" smtClean="0"/>
          </a:p>
          <a:p>
            <a:pPr marL="285750" indent="-285750">
              <a:buFont typeface="Arial" panose="020B0604020202020204" pitchFamily="34" charset="0"/>
              <a:buChar char="•"/>
            </a:pPr>
            <a:r>
              <a:rPr lang="en-US" sz="2400" dirty="0" smtClean="0"/>
              <a:t>Kraaling</a:t>
            </a:r>
            <a:endParaRPr lang="en-GB" sz="2400" dirty="0"/>
          </a:p>
        </p:txBody>
      </p:sp>
      <p:sp>
        <p:nvSpPr>
          <p:cNvPr id="8" name="Right Brace 7"/>
          <p:cNvSpPr/>
          <p:nvPr/>
        </p:nvSpPr>
        <p:spPr>
          <a:xfrm rot="5400000">
            <a:off x="1872344" y="3307444"/>
            <a:ext cx="707092" cy="3320620"/>
          </a:xfrm>
          <a:prstGeom prst="rightBrace">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1162480" y="5532716"/>
            <a:ext cx="2260599" cy="461665"/>
          </a:xfrm>
          <a:prstGeom prst="rect">
            <a:avLst/>
          </a:prstGeom>
          <a:noFill/>
        </p:spPr>
        <p:txBody>
          <a:bodyPr wrap="square" rtlCol="0">
            <a:spAutoFit/>
          </a:bodyPr>
          <a:lstStyle/>
          <a:p>
            <a:r>
              <a:rPr lang="en-US" sz="2400" dirty="0" smtClean="0"/>
              <a:t>Wards 7, 14, 21</a:t>
            </a:r>
            <a:endParaRPr lang="en-GB" sz="2400" dirty="0"/>
          </a:p>
        </p:txBody>
      </p:sp>
      <p:sp>
        <p:nvSpPr>
          <p:cNvPr id="11" name="Oval 10"/>
          <p:cNvSpPr/>
          <p:nvPr/>
        </p:nvSpPr>
        <p:spPr>
          <a:xfrm>
            <a:off x="121079" y="3239715"/>
            <a:ext cx="3867578" cy="142529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984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feeds into</a:t>
            </a:r>
            <a:endParaRPr lang="en-GB" dirty="0"/>
          </a:p>
        </p:txBody>
      </p:sp>
      <p:graphicFrame>
        <p:nvGraphicFramePr>
          <p:cNvPr id="7" name="Diagram 6"/>
          <p:cNvGraphicFramePr/>
          <p:nvPr>
            <p:extLst>
              <p:ext uri="{D42A27DB-BD31-4B8C-83A1-F6EECF244321}">
                <p14:modId xmlns:p14="http://schemas.microsoft.com/office/powerpoint/2010/main" val="1501430130"/>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0406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23414" y="2024743"/>
            <a:ext cx="1135800" cy="4571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p:cNvSpPr txBox="1">
            <a:spLocks/>
          </p:cNvSpPr>
          <p:nvPr/>
        </p:nvSpPr>
        <p:spPr>
          <a:xfrm>
            <a:off x="457200" y="274638"/>
            <a:ext cx="8229600" cy="203183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Holistic Planned Grazing and similar intensive approaches advocate high livestock densities and long recovery periods and assume this mimics natural behavior (e.g. migration)</a:t>
            </a:r>
            <a:endParaRPr lang="en-GB" sz="3200" dirty="0"/>
          </a:p>
        </p:txBody>
      </p:sp>
      <p:pic>
        <p:nvPicPr>
          <p:cNvPr id="10" name="Content Placeholder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48200" y="2620366"/>
            <a:ext cx="4114800" cy="3810000"/>
          </a:xfrm>
          <a:prstGeom prst="rect">
            <a:avLst/>
          </a:prstGeom>
          <a:ln>
            <a:solidFill>
              <a:schemeClr val="tx1">
                <a:lumMod val="60000"/>
                <a:lumOff val="40000"/>
              </a:schemeClr>
            </a:solidFill>
          </a:ln>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1000" y="2620366"/>
            <a:ext cx="4267200" cy="3810000"/>
          </a:xfrm>
          <a:prstGeom prst="rect">
            <a:avLst/>
          </a:prstGeom>
          <a:ln>
            <a:solidFill>
              <a:schemeClr val="tx1">
                <a:lumMod val="60000"/>
                <a:lumOff val="40000"/>
              </a:schemeClr>
            </a:solidFill>
          </a:ln>
        </p:spPr>
      </p:pic>
    </p:spTree>
    <p:extLst>
      <p:ext uri="{BB962C8B-B14F-4D97-AF65-F5344CB8AC3E}">
        <p14:creationId xmlns:p14="http://schemas.microsoft.com/office/powerpoint/2010/main" val="219529102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utline hypopthese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800" y="711200"/>
            <a:ext cx="832698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84200" y="5778499"/>
            <a:ext cx="8351694" cy="646331"/>
          </a:xfrm>
          <a:prstGeom prst="rect">
            <a:avLst/>
          </a:prstGeom>
        </p:spPr>
        <p:txBody>
          <a:bodyPr wrap="square">
            <a:spAutoFit/>
          </a:bodyPr>
          <a:lstStyle/>
          <a:p>
            <a:r>
              <a:rPr lang="en-GB" i="1" dirty="0">
                <a:latin typeface="Arial" panose="020B0604020202020204" pitchFamily="34" charset="0"/>
                <a:ea typeface="Times New Roman" panose="02020603050405020304" pitchFamily="18" charset="0"/>
              </a:rPr>
              <a:t>Diagram summarising the </a:t>
            </a:r>
            <a:r>
              <a:rPr lang="en-GB" i="1" dirty="0" smtClean="0">
                <a:latin typeface="Arial" panose="020B0604020202020204" pitchFamily="34" charset="0"/>
                <a:ea typeface="Times New Roman" panose="02020603050405020304" pitchFamily="18" charset="0"/>
              </a:rPr>
              <a:t>mechanisms </a:t>
            </a:r>
            <a:r>
              <a:rPr lang="en-GB" i="1" dirty="0">
                <a:latin typeface="Arial" panose="020B0604020202020204" pitchFamily="34" charset="0"/>
                <a:ea typeface="Times New Roman" panose="02020603050405020304" pitchFamily="18" charset="0"/>
              </a:rPr>
              <a:t>by which Holistic Planned Grazing is claimed to benefit overall rangeland productivity</a:t>
            </a:r>
            <a:r>
              <a:rPr lang="en-GB" dirty="0">
                <a:latin typeface="Arial" panose="020B0604020202020204" pitchFamily="34" charset="0"/>
                <a:ea typeface="Times New Roman" panose="02020603050405020304" pitchFamily="18" charset="0"/>
              </a:rPr>
              <a:t>.</a:t>
            </a:r>
            <a:endParaRPr lang="en-GB" dirty="0"/>
          </a:p>
        </p:txBody>
      </p:sp>
    </p:spTree>
    <p:extLst>
      <p:ext uri="{BB962C8B-B14F-4D97-AF65-F5344CB8AC3E}">
        <p14:creationId xmlns:p14="http://schemas.microsoft.com/office/powerpoint/2010/main" val="1285233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16002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A global review</a:t>
            </a:r>
            <a:r>
              <a:rPr lang="en-US" sz="2800" baseline="30000" dirty="0" smtClean="0"/>
              <a:t>1</a:t>
            </a:r>
            <a:r>
              <a:rPr lang="en-US" sz="2800" dirty="0" smtClean="0"/>
              <a:t> showed that intensive grazing makes no difference to production but possibly reduces selective grazing depending on the climatic area</a:t>
            </a:r>
            <a:endParaRPr lang="en-US" sz="2800" i="1" dirty="0" smtClean="0"/>
          </a:p>
          <a:p>
            <a:r>
              <a:rPr lang="en-GB" sz="2800" dirty="0" smtClean="0"/>
              <a:t>Thus our research addresses gaps: </a:t>
            </a:r>
          </a:p>
          <a:p>
            <a:pPr lvl="1"/>
            <a:r>
              <a:rPr lang="en-GB" sz="2400" dirty="0"/>
              <a:t>I</a:t>
            </a:r>
            <a:r>
              <a:rPr lang="en-GB" sz="2400" dirty="0" smtClean="0"/>
              <a:t>f and how HPG increases forage utilization</a:t>
            </a:r>
          </a:p>
          <a:p>
            <a:pPr lvl="1"/>
            <a:r>
              <a:rPr lang="en-US" sz="2400" dirty="0" smtClean="0"/>
              <a:t>Effects on soil hydrology, carbon, biodiversity</a:t>
            </a:r>
          </a:p>
          <a:p>
            <a:pPr lvl="1"/>
            <a:r>
              <a:rPr lang="en-US" sz="2400" dirty="0" smtClean="0"/>
              <a:t>Usefulness as a restoration tool</a:t>
            </a:r>
          </a:p>
          <a:p>
            <a:pPr lvl="1"/>
            <a:r>
              <a:rPr lang="en-US" sz="2400" dirty="0" smtClean="0"/>
              <a:t>Effect </a:t>
            </a:r>
            <a:r>
              <a:rPr lang="en-US" sz="2400" dirty="0"/>
              <a:t>across a climate gradient</a:t>
            </a:r>
          </a:p>
          <a:p>
            <a:pPr lvl="1"/>
            <a:endParaRPr lang="en-GB" sz="2400" dirty="0" smtClean="0"/>
          </a:p>
          <a:p>
            <a:pPr marL="0" indent="0">
              <a:buFont typeface="Arial" pitchFamily="34" charset="0"/>
              <a:buNone/>
            </a:pPr>
            <a:endParaRPr lang="en-GB" sz="2800" dirty="0"/>
          </a:p>
        </p:txBody>
      </p:sp>
      <p:sp>
        <p:nvSpPr>
          <p:cNvPr id="3" name="Title 1"/>
          <p:cNvSpPr txBox="1">
            <a:spLocks/>
          </p:cNvSpPr>
          <p:nvPr/>
        </p:nvSpPr>
        <p:spPr>
          <a:xfrm>
            <a:off x="457200" y="274638"/>
            <a:ext cx="8229600" cy="203183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The HPG research group</a:t>
            </a:r>
            <a:endParaRPr lang="en-GB" sz="3200" dirty="0"/>
          </a:p>
        </p:txBody>
      </p:sp>
      <p:sp>
        <p:nvSpPr>
          <p:cNvPr id="4" name="TextBox 3"/>
          <p:cNvSpPr txBox="1"/>
          <p:nvPr/>
        </p:nvSpPr>
        <p:spPr>
          <a:xfrm>
            <a:off x="457200" y="6248400"/>
            <a:ext cx="7452809" cy="276999"/>
          </a:xfrm>
          <a:prstGeom prst="rect">
            <a:avLst/>
          </a:prstGeom>
          <a:noFill/>
        </p:spPr>
        <p:txBody>
          <a:bodyPr wrap="none" rtlCol="0">
            <a:spAutoFit/>
          </a:bodyPr>
          <a:lstStyle/>
          <a:p>
            <a:r>
              <a:rPr lang="en-US" sz="1200" dirty="0" smtClean="0"/>
              <a:t>1 Hawkins H-J 2016 Does intensive grazing work in native rangelands. </a:t>
            </a:r>
            <a:r>
              <a:rPr lang="en-US" sz="1200" i="1" dirty="0" smtClean="0"/>
              <a:t>African J Range and Forage Science </a:t>
            </a:r>
            <a:r>
              <a:rPr lang="en-US" sz="1200" dirty="0" smtClean="0"/>
              <a:t>(submitted)</a:t>
            </a:r>
            <a:endParaRPr lang="en-GB" sz="1200" dirty="0"/>
          </a:p>
        </p:txBody>
      </p:sp>
    </p:spTree>
    <p:extLst>
      <p:ext uri="{BB962C8B-B14F-4D97-AF65-F5344CB8AC3E}">
        <p14:creationId xmlns:p14="http://schemas.microsoft.com/office/powerpoint/2010/main" val="409331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results so far: communal lands</a:t>
            </a:r>
            <a:endParaRPr lang="en-GB" dirty="0"/>
          </a:p>
        </p:txBody>
      </p:sp>
      <p:pic>
        <p:nvPicPr>
          <p:cNvPr id="3" name="Picture 2"/>
          <p:cNvPicPr>
            <a:picLocks noChangeAspect="1"/>
          </p:cNvPicPr>
          <p:nvPr/>
        </p:nvPicPr>
        <p:blipFill>
          <a:blip r:embed="rId3"/>
          <a:stretch>
            <a:fillRect/>
          </a:stretch>
        </p:blipFill>
        <p:spPr>
          <a:xfrm>
            <a:off x="127000" y="1205260"/>
            <a:ext cx="7438320" cy="5515063"/>
          </a:xfrm>
          <a:prstGeom prst="rect">
            <a:avLst/>
          </a:prstGeom>
        </p:spPr>
      </p:pic>
      <p:grpSp>
        <p:nvGrpSpPr>
          <p:cNvPr id="7" name="Group 6"/>
          <p:cNvGrpSpPr/>
          <p:nvPr/>
        </p:nvGrpSpPr>
        <p:grpSpPr>
          <a:xfrm>
            <a:off x="7207900" y="1365598"/>
            <a:ext cx="1780223" cy="830997"/>
            <a:chOff x="6826900" y="1366103"/>
            <a:chExt cx="1780223" cy="830997"/>
          </a:xfrm>
        </p:grpSpPr>
        <p:sp>
          <p:nvSpPr>
            <p:cNvPr id="4" name="TextBox 3"/>
            <p:cNvSpPr txBox="1"/>
            <p:nvPr/>
          </p:nvSpPr>
          <p:spPr>
            <a:xfrm>
              <a:off x="7164099" y="1366103"/>
              <a:ext cx="1443024" cy="830997"/>
            </a:xfrm>
            <a:prstGeom prst="rect">
              <a:avLst/>
            </a:prstGeom>
            <a:noFill/>
          </p:spPr>
          <p:txBody>
            <a:bodyPr wrap="none" rtlCol="0">
              <a:spAutoFit/>
            </a:bodyPr>
            <a:lstStyle/>
            <a:p>
              <a:r>
                <a:rPr lang="en-US" sz="1600" dirty="0" err="1" smtClean="0"/>
                <a:t>Motseng</a:t>
              </a:r>
              <a:r>
                <a:rPr lang="en-US" sz="1600" dirty="0" smtClean="0"/>
                <a:t>: </a:t>
              </a:r>
              <a:r>
                <a:rPr lang="en-US" sz="1600" dirty="0" smtClean="0"/>
                <a:t>HPG</a:t>
              </a:r>
            </a:p>
            <a:p>
              <a:endParaRPr lang="en-US" sz="1600" dirty="0" smtClean="0"/>
            </a:p>
            <a:p>
              <a:r>
                <a:rPr lang="en-US" sz="1600" dirty="0" err="1" smtClean="0"/>
                <a:t>Moiketsi</a:t>
              </a:r>
              <a:r>
                <a:rPr lang="en-US" sz="1600" dirty="0" smtClean="0"/>
                <a:t>: Cont.</a:t>
              </a:r>
              <a:endParaRPr lang="en-GB" sz="1600" dirty="0"/>
            </a:p>
          </p:txBody>
        </p:sp>
        <p:sp>
          <p:nvSpPr>
            <p:cNvPr id="5" name="Rectangle 4"/>
            <p:cNvSpPr/>
            <p:nvPr/>
          </p:nvSpPr>
          <p:spPr>
            <a:xfrm>
              <a:off x="6826900" y="1438276"/>
              <a:ext cx="241300" cy="246062"/>
            </a:xfrm>
            <a:prstGeom prst="rect">
              <a:avLst/>
            </a:prstGeom>
            <a:solidFill>
              <a:srgbClr val="2087BA"/>
            </a:solidFill>
            <a:ln>
              <a:solidFill>
                <a:srgbClr val="208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 name="Rectangle 5"/>
            <p:cNvSpPr/>
            <p:nvPr/>
          </p:nvSpPr>
          <p:spPr>
            <a:xfrm>
              <a:off x="6826900" y="1951038"/>
              <a:ext cx="241300" cy="246062"/>
            </a:xfrm>
            <a:prstGeom prst="rect">
              <a:avLst/>
            </a:prstGeom>
            <a:solidFill>
              <a:srgbClr val="FF5353"/>
            </a:solidFill>
            <a:ln>
              <a:solidFill>
                <a:srgbClr val="FF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grpSp>
      <p:sp>
        <p:nvSpPr>
          <p:cNvPr id="8" name="TextBox 7"/>
          <p:cNvSpPr txBox="1"/>
          <p:nvPr/>
        </p:nvSpPr>
        <p:spPr>
          <a:xfrm>
            <a:off x="6594712" y="6207342"/>
            <a:ext cx="2549288" cy="646331"/>
          </a:xfrm>
          <a:prstGeom prst="rect">
            <a:avLst/>
          </a:prstGeom>
          <a:noFill/>
        </p:spPr>
        <p:txBody>
          <a:bodyPr wrap="none" rtlCol="0">
            <a:spAutoFit/>
          </a:bodyPr>
          <a:lstStyle/>
          <a:p>
            <a:r>
              <a:rPr lang="en-US" i="1" dirty="0" smtClean="0"/>
              <a:t>Michelle Ward, MSc. </a:t>
            </a:r>
          </a:p>
          <a:p>
            <a:r>
              <a:rPr lang="en-US" i="1" dirty="0" smtClean="0"/>
              <a:t>University of Queensland</a:t>
            </a:r>
            <a:endParaRPr lang="en-GB" i="1" dirty="0"/>
          </a:p>
        </p:txBody>
      </p:sp>
    </p:spTree>
    <p:extLst>
      <p:ext uri="{BB962C8B-B14F-4D97-AF65-F5344CB8AC3E}">
        <p14:creationId xmlns:p14="http://schemas.microsoft.com/office/powerpoint/2010/main" val="3575589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results so far: communal lands</a:t>
            </a:r>
            <a:endParaRPr lang="en-GB" dirty="0"/>
          </a:p>
        </p:txBody>
      </p:sp>
      <p:sp>
        <p:nvSpPr>
          <p:cNvPr id="5" name="TextBox 4"/>
          <p:cNvSpPr txBox="1"/>
          <p:nvPr/>
        </p:nvSpPr>
        <p:spPr>
          <a:xfrm>
            <a:off x="6378812" y="6207342"/>
            <a:ext cx="2768707" cy="646331"/>
          </a:xfrm>
          <a:prstGeom prst="rect">
            <a:avLst/>
          </a:prstGeom>
          <a:noFill/>
        </p:spPr>
        <p:txBody>
          <a:bodyPr wrap="none" rtlCol="0">
            <a:spAutoFit/>
          </a:bodyPr>
          <a:lstStyle/>
          <a:p>
            <a:r>
              <a:rPr lang="en-US" i="1" dirty="0" smtClean="0"/>
              <a:t>Nompendulo Mgwali, MSc. </a:t>
            </a:r>
          </a:p>
          <a:p>
            <a:r>
              <a:rPr lang="en-US" i="1" dirty="0" smtClean="0"/>
              <a:t>Rhodes University</a:t>
            </a:r>
            <a:endParaRPr lang="en-GB" i="1" dirty="0"/>
          </a:p>
        </p:txBody>
      </p:sp>
      <p:graphicFrame>
        <p:nvGraphicFramePr>
          <p:cNvPr id="7" name="Chart 6"/>
          <p:cNvGraphicFramePr>
            <a:graphicFrameLocks/>
          </p:cNvGraphicFramePr>
          <p:nvPr>
            <p:extLst>
              <p:ext uri="{D42A27DB-BD31-4B8C-83A1-F6EECF244321}">
                <p14:modId xmlns:p14="http://schemas.microsoft.com/office/powerpoint/2010/main" val="1813030953"/>
              </p:ext>
            </p:extLst>
          </p:nvPr>
        </p:nvGraphicFramePr>
        <p:xfrm>
          <a:off x="1274163" y="1768839"/>
          <a:ext cx="6489002" cy="40173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2591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results so far: experimental farm</a:t>
            </a:r>
            <a:endParaRPr lang="en-GB" dirty="0"/>
          </a:p>
        </p:txBody>
      </p:sp>
      <p:sp>
        <p:nvSpPr>
          <p:cNvPr id="5" name="TextBox 4"/>
          <p:cNvSpPr txBox="1"/>
          <p:nvPr/>
        </p:nvSpPr>
        <p:spPr>
          <a:xfrm>
            <a:off x="6479232" y="6211669"/>
            <a:ext cx="2664768" cy="646331"/>
          </a:xfrm>
          <a:prstGeom prst="rect">
            <a:avLst/>
          </a:prstGeom>
          <a:noFill/>
        </p:spPr>
        <p:txBody>
          <a:bodyPr wrap="none" rtlCol="0">
            <a:spAutoFit/>
          </a:bodyPr>
          <a:lstStyle/>
          <a:p>
            <a:r>
              <a:rPr lang="en-US" i="1" dirty="0" smtClean="0"/>
              <a:t>Vanessa van Niekerk, MSc.</a:t>
            </a:r>
          </a:p>
          <a:p>
            <a:r>
              <a:rPr lang="en-US" i="1" dirty="0" smtClean="0"/>
              <a:t>Stellenbosch University</a:t>
            </a:r>
            <a:endParaRPr lang="en-GB" i="1" dirty="0"/>
          </a:p>
        </p:txBody>
      </p:sp>
      <p:graphicFrame>
        <p:nvGraphicFramePr>
          <p:cNvPr id="16" name="Chart 15"/>
          <p:cNvGraphicFramePr>
            <a:graphicFrameLocks/>
          </p:cNvGraphicFramePr>
          <p:nvPr>
            <p:extLst>
              <p:ext uri="{D42A27DB-BD31-4B8C-83A1-F6EECF244321}">
                <p14:modId xmlns:p14="http://schemas.microsoft.com/office/powerpoint/2010/main" val="2446403563"/>
              </p:ext>
            </p:extLst>
          </p:nvPr>
        </p:nvGraphicFramePr>
        <p:xfrm>
          <a:off x="1004551" y="1417637"/>
          <a:ext cx="6915955" cy="467406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188339" y="1563359"/>
            <a:ext cx="1590500" cy="369332"/>
          </a:xfrm>
          <a:prstGeom prst="rect">
            <a:avLst/>
          </a:prstGeom>
        </p:spPr>
        <p:txBody>
          <a:bodyPr wrap="none">
            <a:spAutoFit/>
          </a:bodyPr>
          <a:lstStyle/>
          <a:p>
            <a:r>
              <a:rPr lang="en-GB" dirty="0" smtClean="0">
                <a:solidFill>
                  <a:schemeClr val="tx2">
                    <a:lumMod val="60000"/>
                    <a:lumOff val="40000"/>
                  </a:schemeClr>
                </a:solidFill>
                <a:latin typeface="Arial" panose="020B0604020202020204" pitchFamily="34" charset="0"/>
              </a:rPr>
              <a:t>p = 0.747891</a:t>
            </a:r>
            <a:r>
              <a:rPr lang="en-GB" dirty="0" smtClean="0">
                <a:solidFill>
                  <a:schemeClr val="tx2">
                    <a:lumMod val="60000"/>
                    <a:lumOff val="40000"/>
                  </a:schemeClr>
                </a:solidFill>
              </a:rPr>
              <a:t> </a:t>
            </a:r>
            <a:endParaRPr lang="en-GB" dirty="0">
              <a:solidFill>
                <a:schemeClr val="tx2">
                  <a:lumMod val="60000"/>
                  <a:lumOff val="40000"/>
                </a:schemeClr>
              </a:solidFill>
            </a:endParaRPr>
          </a:p>
        </p:txBody>
      </p:sp>
    </p:spTree>
    <p:extLst>
      <p:ext uri="{BB962C8B-B14F-4D97-AF65-F5344CB8AC3E}">
        <p14:creationId xmlns:p14="http://schemas.microsoft.com/office/powerpoint/2010/main" val="2445550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results so far: experimental farm</a:t>
            </a:r>
            <a:endParaRPr lang="en-GB" dirty="0"/>
          </a:p>
        </p:txBody>
      </p:sp>
      <p:sp>
        <p:nvSpPr>
          <p:cNvPr id="5" name="TextBox 4"/>
          <p:cNvSpPr txBox="1"/>
          <p:nvPr/>
        </p:nvSpPr>
        <p:spPr>
          <a:xfrm>
            <a:off x="6696312" y="6207342"/>
            <a:ext cx="2427459" cy="646331"/>
          </a:xfrm>
          <a:prstGeom prst="rect">
            <a:avLst/>
          </a:prstGeom>
          <a:noFill/>
        </p:spPr>
        <p:txBody>
          <a:bodyPr wrap="none" rtlCol="0">
            <a:spAutoFit/>
          </a:bodyPr>
          <a:lstStyle/>
          <a:p>
            <a:r>
              <a:rPr lang="en-US" i="1" dirty="0" smtClean="0"/>
              <a:t>Zander Venter, PhD.</a:t>
            </a:r>
          </a:p>
          <a:p>
            <a:r>
              <a:rPr lang="en-US" i="1" dirty="0" smtClean="0"/>
              <a:t>University of Cape Town</a:t>
            </a:r>
            <a:endParaRPr lang="en-GB" i="1" dirty="0"/>
          </a:p>
        </p:txBody>
      </p:sp>
      <p:pic>
        <p:nvPicPr>
          <p:cNvPr id="2050" name="Picture 2" descr="NDVI_Dec to May_detrended_with grazing day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32011" y="1756535"/>
            <a:ext cx="6464301" cy="385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722891" y="1756535"/>
            <a:ext cx="1984198" cy="369332"/>
          </a:xfrm>
          <a:prstGeom prst="rect">
            <a:avLst/>
          </a:prstGeom>
          <a:noFill/>
        </p:spPr>
        <p:txBody>
          <a:bodyPr wrap="none" rtlCol="0">
            <a:spAutoFit/>
          </a:bodyPr>
          <a:lstStyle/>
          <a:p>
            <a:r>
              <a:rPr lang="en-US" i="1" dirty="0" smtClean="0"/>
              <a:t>Continuous grazing</a:t>
            </a:r>
            <a:endParaRPr lang="en-GB" i="1" dirty="0"/>
          </a:p>
        </p:txBody>
      </p:sp>
      <p:sp>
        <p:nvSpPr>
          <p:cNvPr id="9" name="TextBox 8"/>
          <p:cNvSpPr txBox="1"/>
          <p:nvPr/>
        </p:nvSpPr>
        <p:spPr>
          <a:xfrm>
            <a:off x="6696312" y="3089043"/>
            <a:ext cx="1616789" cy="369332"/>
          </a:xfrm>
          <a:prstGeom prst="rect">
            <a:avLst/>
          </a:prstGeom>
          <a:noFill/>
        </p:spPr>
        <p:txBody>
          <a:bodyPr wrap="none" rtlCol="0">
            <a:spAutoFit/>
          </a:bodyPr>
          <a:lstStyle/>
          <a:p>
            <a:r>
              <a:rPr lang="en-US" i="1" dirty="0" smtClean="0"/>
              <a:t>Holistic grazing</a:t>
            </a:r>
            <a:endParaRPr lang="en-GB" i="1" dirty="0"/>
          </a:p>
        </p:txBody>
      </p:sp>
      <p:sp>
        <p:nvSpPr>
          <p:cNvPr id="10" name="TextBox 9"/>
          <p:cNvSpPr txBox="1"/>
          <p:nvPr/>
        </p:nvSpPr>
        <p:spPr>
          <a:xfrm>
            <a:off x="6696311" y="4463526"/>
            <a:ext cx="1637115" cy="369332"/>
          </a:xfrm>
          <a:prstGeom prst="rect">
            <a:avLst/>
          </a:prstGeom>
          <a:noFill/>
        </p:spPr>
        <p:txBody>
          <a:bodyPr wrap="none" rtlCol="0">
            <a:spAutoFit/>
          </a:bodyPr>
          <a:lstStyle/>
          <a:p>
            <a:r>
              <a:rPr lang="en-US" i="1" dirty="0" smtClean="0"/>
              <a:t>4-camp grazing</a:t>
            </a:r>
            <a:endParaRPr lang="en-GB" i="1" dirty="0"/>
          </a:p>
        </p:txBody>
      </p:sp>
      <p:cxnSp>
        <p:nvCxnSpPr>
          <p:cNvPr id="11" name="Straight Arrow Connector 10"/>
          <p:cNvCxnSpPr/>
          <p:nvPr/>
        </p:nvCxnSpPr>
        <p:spPr>
          <a:xfrm flipH="1">
            <a:off x="5219700" y="1941201"/>
            <a:ext cx="1476611" cy="0"/>
          </a:xfrm>
          <a:prstGeom prst="straightConnector1">
            <a:avLst/>
          </a:prstGeom>
          <a:ln w="28575">
            <a:solidFill>
              <a:srgbClr val="2087BA"/>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219699" y="3273709"/>
            <a:ext cx="147661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5219698" y="4683401"/>
            <a:ext cx="1476611"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57200" y="5303127"/>
            <a:ext cx="8351694" cy="923330"/>
          </a:xfrm>
          <a:prstGeom prst="rect">
            <a:avLst/>
          </a:prstGeom>
        </p:spPr>
        <p:txBody>
          <a:bodyPr wrap="square">
            <a:spAutoFit/>
          </a:bodyPr>
          <a:lstStyle/>
          <a:p>
            <a:r>
              <a:rPr lang="en-GB" i="1" dirty="0" smtClean="0">
                <a:latin typeface="Arial" panose="020B0604020202020204" pitchFamily="34" charset="0"/>
                <a:ea typeface="Times New Roman" panose="02020603050405020304" pitchFamily="18" charset="0"/>
              </a:rPr>
              <a:t>De-trended NDVI values for Merino Walk after each treatment had undergone the same number of grazing days: </a:t>
            </a:r>
            <a:r>
              <a:rPr lang="en-GB" b="1" i="1" dirty="0" smtClean="0">
                <a:latin typeface="Arial" panose="020B0604020202020204" pitchFamily="34" charset="0"/>
                <a:ea typeface="Times New Roman" panose="02020603050405020304" pitchFamily="18" charset="0"/>
              </a:rPr>
              <a:t>more standing biomass left </a:t>
            </a:r>
            <a:r>
              <a:rPr lang="en-GB" i="1" dirty="0" smtClean="0">
                <a:latin typeface="Arial" panose="020B0604020202020204" pitchFamily="34" charset="0"/>
                <a:ea typeface="Times New Roman" panose="02020603050405020304" pitchFamily="18" charset="0"/>
              </a:rPr>
              <a:t>after the growing season with holistic grazing – reason?</a:t>
            </a:r>
            <a:endParaRPr lang="en-GB" dirty="0"/>
          </a:p>
        </p:txBody>
      </p:sp>
    </p:spTree>
    <p:extLst>
      <p:ext uri="{BB962C8B-B14F-4D97-AF65-F5344CB8AC3E}">
        <p14:creationId xmlns:p14="http://schemas.microsoft.com/office/powerpoint/2010/main" val="1635137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so far: experimental farm</a:t>
            </a:r>
            <a:endParaRPr lang="en-GB"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3900" y="1417638"/>
            <a:ext cx="7481725" cy="5290157"/>
          </a:xfrm>
          <a:prstGeom prst="rect">
            <a:avLst/>
          </a:prstGeom>
        </p:spPr>
      </p:pic>
      <p:sp>
        <p:nvSpPr>
          <p:cNvPr id="5" name="TextBox 4"/>
          <p:cNvSpPr txBox="1"/>
          <p:nvPr/>
        </p:nvSpPr>
        <p:spPr>
          <a:xfrm>
            <a:off x="6696312" y="6207342"/>
            <a:ext cx="2427459" cy="646331"/>
          </a:xfrm>
          <a:prstGeom prst="rect">
            <a:avLst/>
          </a:prstGeom>
          <a:noFill/>
        </p:spPr>
        <p:txBody>
          <a:bodyPr wrap="none" rtlCol="0">
            <a:spAutoFit/>
          </a:bodyPr>
          <a:lstStyle/>
          <a:p>
            <a:r>
              <a:rPr lang="en-US" i="1" dirty="0" smtClean="0"/>
              <a:t>Zander Venter, PhD.</a:t>
            </a:r>
          </a:p>
          <a:p>
            <a:r>
              <a:rPr lang="en-US" i="1" dirty="0" smtClean="0"/>
              <a:t>University of Cape Town</a:t>
            </a:r>
            <a:endParaRPr lang="en-GB" i="1" dirty="0"/>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717787" y="1897375"/>
            <a:ext cx="1493949" cy="1146219"/>
          </a:xfrm>
          <a:prstGeom prst="rect">
            <a:avLst/>
          </a:prstGeom>
        </p:spPr>
      </p:pic>
    </p:spTree>
    <p:extLst>
      <p:ext uri="{BB962C8B-B14F-4D97-AF65-F5344CB8AC3E}">
        <p14:creationId xmlns:p14="http://schemas.microsoft.com/office/powerpoint/2010/main" val="848603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so far: experimental farm</a:t>
            </a:r>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0112" y="1508125"/>
            <a:ext cx="7343775" cy="4933950"/>
          </a:xfrm>
          <a:prstGeom prst="rect">
            <a:avLst/>
          </a:prstGeom>
        </p:spPr>
      </p:pic>
      <p:sp>
        <p:nvSpPr>
          <p:cNvPr id="9" name="TextBox 8"/>
          <p:cNvSpPr txBox="1"/>
          <p:nvPr/>
        </p:nvSpPr>
        <p:spPr>
          <a:xfrm>
            <a:off x="6696312" y="6207342"/>
            <a:ext cx="2427459" cy="646331"/>
          </a:xfrm>
          <a:prstGeom prst="rect">
            <a:avLst/>
          </a:prstGeom>
          <a:noFill/>
        </p:spPr>
        <p:txBody>
          <a:bodyPr wrap="none" rtlCol="0">
            <a:spAutoFit/>
          </a:bodyPr>
          <a:lstStyle/>
          <a:p>
            <a:r>
              <a:rPr lang="en-US" i="1" dirty="0" smtClean="0"/>
              <a:t>Zander Venter, PhD.</a:t>
            </a:r>
          </a:p>
          <a:p>
            <a:r>
              <a:rPr lang="en-US" i="1" dirty="0" smtClean="0"/>
              <a:t>University of Cape Town</a:t>
            </a:r>
            <a:endParaRPr lang="en-GB" i="1" dirty="0"/>
          </a:p>
        </p:txBody>
      </p:sp>
    </p:spTree>
    <p:extLst>
      <p:ext uri="{BB962C8B-B14F-4D97-AF65-F5344CB8AC3E}">
        <p14:creationId xmlns:p14="http://schemas.microsoft.com/office/powerpoint/2010/main" val="139396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so far: experimental farm</a:t>
            </a:r>
            <a:endParaRPr lang="en-GB" dirty="0"/>
          </a:p>
        </p:txBody>
      </p:sp>
      <p:sp>
        <p:nvSpPr>
          <p:cNvPr id="9" name="TextBox 8"/>
          <p:cNvSpPr txBox="1"/>
          <p:nvPr/>
        </p:nvSpPr>
        <p:spPr>
          <a:xfrm>
            <a:off x="6696312" y="6207342"/>
            <a:ext cx="2293961" cy="646331"/>
          </a:xfrm>
          <a:prstGeom prst="rect">
            <a:avLst/>
          </a:prstGeom>
          <a:noFill/>
        </p:spPr>
        <p:txBody>
          <a:bodyPr wrap="none" rtlCol="0">
            <a:spAutoFit/>
          </a:bodyPr>
          <a:lstStyle/>
          <a:p>
            <a:r>
              <a:rPr lang="en-US" i="1" dirty="0" smtClean="0"/>
              <a:t>Monde </a:t>
            </a:r>
            <a:r>
              <a:rPr lang="en-US" i="1" dirty="0" err="1" smtClean="0"/>
              <a:t>Rapiye</a:t>
            </a:r>
            <a:r>
              <a:rPr lang="en-US" i="1" dirty="0" smtClean="0"/>
              <a:t>, MSc.</a:t>
            </a:r>
          </a:p>
          <a:p>
            <a:r>
              <a:rPr lang="en-US" i="1" dirty="0" smtClean="0"/>
              <a:t>University of Fort Hare</a:t>
            </a:r>
            <a:endParaRPr lang="en-GB" i="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314449"/>
            <a:ext cx="5499100"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6393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748" y="262911"/>
            <a:ext cx="7772400" cy="1470025"/>
          </a:xfrm>
        </p:spPr>
        <p:txBody>
          <a:bodyPr>
            <a:normAutofit/>
          </a:bodyPr>
          <a:lstStyle/>
          <a:p>
            <a:r>
              <a:rPr lang="en-US" dirty="0" smtClean="0"/>
              <a:t>Communication</a:t>
            </a:r>
            <a:endParaRPr lang="en-US" sz="3100" dirty="0"/>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23460" y="2895583"/>
            <a:ext cx="1492045" cy="195293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99659" y="1334422"/>
            <a:ext cx="1415846" cy="1483671"/>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099659" y="4963451"/>
            <a:ext cx="1503260" cy="1503260"/>
          </a:xfrm>
          <a:prstGeom prst="rect">
            <a:avLst/>
          </a:prstGeom>
        </p:spPr>
      </p:pic>
      <p:sp>
        <p:nvSpPr>
          <p:cNvPr id="14" name="Content Placeholder 2"/>
          <p:cNvSpPr txBox="1">
            <a:spLocks/>
          </p:cNvSpPr>
          <p:nvPr/>
        </p:nvSpPr>
        <p:spPr>
          <a:xfrm>
            <a:off x="457200" y="2378790"/>
            <a:ext cx="6218903" cy="364175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r>
              <a:rPr lang="en-US" sz="2400" dirty="0" smtClean="0">
                <a:solidFill>
                  <a:schemeClr val="tx1">
                    <a:lumMod val="60000"/>
                    <a:lumOff val="40000"/>
                  </a:schemeClr>
                </a:solidFill>
              </a:rPr>
              <a:t>2 student posters at 51</a:t>
            </a:r>
            <a:r>
              <a:rPr lang="en-US" sz="2400" baseline="30000" dirty="0" smtClean="0">
                <a:solidFill>
                  <a:schemeClr val="tx1">
                    <a:lumMod val="60000"/>
                    <a:lumOff val="40000"/>
                  </a:schemeClr>
                </a:solidFill>
              </a:rPr>
              <a:t>st</a:t>
            </a:r>
            <a:r>
              <a:rPr lang="en-US" sz="2400" dirty="0" smtClean="0">
                <a:solidFill>
                  <a:schemeClr val="tx1">
                    <a:lumMod val="60000"/>
                    <a:lumOff val="40000"/>
                  </a:schemeClr>
                </a:solidFill>
              </a:rPr>
              <a:t> GSSA, Wilderness</a:t>
            </a:r>
          </a:p>
          <a:p>
            <a:pPr marL="457200" indent="-457200" algn="l">
              <a:buFont typeface="Arial" panose="020B0604020202020204" pitchFamily="34" charset="0"/>
              <a:buChar char="•"/>
            </a:pPr>
            <a:r>
              <a:rPr lang="en-US" sz="2400" dirty="0" smtClean="0">
                <a:solidFill>
                  <a:schemeClr val="tx1">
                    <a:lumMod val="60000"/>
                    <a:lumOff val="40000"/>
                  </a:schemeClr>
                </a:solidFill>
              </a:rPr>
              <a:t>Project lead invited to be Editor in Chief for special edition on holistic grazing</a:t>
            </a:r>
          </a:p>
          <a:p>
            <a:pPr marL="457200" indent="-457200" algn="l">
              <a:buFont typeface="Arial" panose="020B0604020202020204" pitchFamily="34" charset="0"/>
              <a:buChar char="•"/>
            </a:pPr>
            <a:r>
              <a:rPr lang="en-US" sz="2400" dirty="0" smtClean="0">
                <a:solidFill>
                  <a:schemeClr val="tx1">
                    <a:lumMod val="60000"/>
                    <a:lumOff val="40000"/>
                  </a:schemeClr>
                </a:solidFill>
              </a:rPr>
              <a:t>1 global review presentation at International Rangeland Conference, Saskatoon, Canada</a:t>
            </a:r>
          </a:p>
          <a:p>
            <a:pPr marL="457200" indent="-457200" algn="l">
              <a:buFont typeface="Arial" panose="020B0604020202020204" pitchFamily="34" charset="0"/>
              <a:buChar char="•"/>
            </a:pPr>
            <a:r>
              <a:rPr lang="en-US" sz="2400" dirty="0" smtClean="0">
                <a:solidFill>
                  <a:schemeClr val="tx1">
                    <a:lumMod val="60000"/>
                    <a:lumOff val="40000"/>
                  </a:schemeClr>
                </a:solidFill>
              </a:rPr>
              <a:t>3 articles in Farmers Weekly</a:t>
            </a:r>
          </a:p>
          <a:p>
            <a:pPr marL="457200" indent="-457200" algn="l">
              <a:buFont typeface="Arial" panose="020B0604020202020204" pitchFamily="34" charset="0"/>
              <a:buChar char="•"/>
            </a:pPr>
            <a:r>
              <a:rPr lang="en-US" sz="2400" dirty="0" smtClean="0">
                <a:solidFill>
                  <a:schemeClr val="tx1">
                    <a:lumMod val="60000"/>
                    <a:lumOff val="40000"/>
                  </a:schemeClr>
                </a:solidFill>
              </a:rPr>
              <a:t>1 global review article submitted to </a:t>
            </a:r>
            <a:r>
              <a:rPr lang="en-US" sz="2400" i="1" dirty="0" smtClean="0">
                <a:solidFill>
                  <a:schemeClr val="tx1">
                    <a:lumMod val="60000"/>
                    <a:lumOff val="40000"/>
                  </a:schemeClr>
                </a:solidFill>
              </a:rPr>
              <a:t>African Journal of Range and Forage Science</a:t>
            </a:r>
          </a:p>
        </p:txBody>
      </p:sp>
    </p:spTree>
    <p:extLst>
      <p:ext uri="{BB962C8B-B14F-4D97-AF65-F5344CB8AC3E}">
        <p14:creationId xmlns:p14="http://schemas.microsoft.com/office/powerpoint/2010/main" val="4153106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2774368"/>
            <a:ext cx="7772400" cy="1470025"/>
          </a:xfrm>
        </p:spPr>
        <p:txBody>
          <a:bodyPr/>
          <a:lstStyle/>
          <a:p>
            <a:endParaRPr lang="en-GB"/>
          </a:p>
        </p:txBody>
      </p:sp>
      <p:sp>
        <p:nvSpPr>
          <p:cNvPr id="8" name="Title 1"/>
          <p:cNvSpPr txBox="1">
            <a:spLocks/>
          </p:cNvSpPr>
          <p:nvPr/>
        </p:nvSpPr>
        <p:spPr>
          <a:xfrm>
            <a:off x="457200" y="274638"/>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Acknowledgements to funders and whole research group</a:t>
            </a:r>
            <a:endParaRPr lang="en-GB"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061581"/>
            <a:ext cx="9143999" cy="2670951"/>
          </a:xfrm>
          <a:prstGeom prst="rect">
            <a:avLst/>
          </a:prstGeom>
          <a:effectLst>
            <a:glow>
              <a:schemeClr val="accent1"/>
            </a:glow>
          </a:effectLst>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5228454"/>
            <a:ext cx="2451354" cy="1096912"/>
          </a:xfrm>
          <a:prstGeom prst="rect">
            <a:avLst/>
          </a:prstGeom>
        </p:spPr>
      </p:pic>
      <p:pic>
        <p:nvPicPr>
          <p:cNvPr id="15" name="Picture 14"/>
          <p:cNvPicPr>
            <a:picLocks noChangeAspect="1"/>
          </p:cNvPicPr>
          <p:nvPr/>
        </p:nvPicPr>
        <p:blipFill>
          <a:blip r:embed="rId5"/>
          <a:stretch>
            <a:fillRect/>
          </a:stretch>
        </p:blipFill>
        <p:spPr>
          <a:xfrm>
            <a:off x="3911296" y="5154034"/>
            <a:ext cx="1307762" cy="1231950"/>
          </a:xfrm>
          <a:prstGeom prst="rect">
            <a:avLst/>
          </a:prstGeom>
        </p:spPr>
      </p:pic>
      <p:pic>
        <p:nvPicPr>
          <p:cNvPr id="16" name="Picture 15" descr="CWLogosmall"/>
          <p:cNvPicPr/>
          <p:nvPr/>
        </p:nvPicPr>
        <p:blipFill>
          <a:blip r:embed="rId6" cstate="screen">
            <a:extLst>
              <a:ext uri="{28A0092B-C50C-407E-A947-70E740481C1C}">
                <a14:useLocalDpi xmlns:a14="http://schemas.microsoft.com/office/drawing/2010/main"/>
              </a:ext>
            </a:extLst>
          </a:blip>
          <a:srcRect/>
          <a:stretch>
            <a:fillRect/>
          </a:stretch>
        </p:blipFill>
        <p:spPr bwMode="auto">
          <a:xfrm>
            <a:off x="6235445" y="5206496"/>
            <a:ext cx="2040890" cy="1118870"/>
          </a:xfrm>
          <a:prstGeom prst="rect">
            <a:avLst/>
          </a:prstGeom>
          <a:noFill/>
          <a:ln>
            <a:noFill/>
          </a:ln>
          <a:extLst/>
        </p:spPr>
      </p:pic>
    </p:spTree>
    <p:extLst>
      <p:ext uri="{BB962C8B-B14F-4D97-AF65-F5344CB8AC3E}">
        <p14:creationId xmlns:p14="http://schemas.microsoft.com/office/powerpoint/2010/main" val="1725986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32084"/>
            <a:ext cx="9144000" cy="6890084"/>
          </a:xfrm>
          <a:prstGeom prst="rect">
            <a:avLst/>
          </a:prstGeom>
          <a:noFill/>
          <a:ln w="9525">
            <a:noFill/>
            <a:miter lim="800000"/>
            <a:headEnd/>
            <a:tailEnd/>
          </a:ln>
        </p:spPr>
      </p:pic>
      <p:sp>
        <p:nvSpPr>
          <p:cNvPr id="10" name="Rounded Rectangle 9"/>
          <p:cNvSpPr/>
          <p:nvPr/>
        </p:nvSpPr>
        <p:spPr>
          <a:xfrm>
            <a:off x="3886200" y="1009650"/>
            <a:ext cx="4724400" cy="5105400"/>
          </a:xfrm>
          <a:prstGeom prst="roundRect">
            <a:avLst>
              <a:gd name="adj" fmla="val 8026"/>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4267200" y="1162050"/>
            <a:ext cx="3886200" cy="1470025"/>
          </a:xfrm>
        </p:spPr>
        <p:txBody>
          <a:bodyPr>
            <a:noAutofit/>
          </a:bodyPr>
          <a:lstStyle/>
          <a:p>
            <a:pPr algn="l">
              <a:lnSpc>
                <a:spcPts val="5200"/>
              </a:lnSpc>
            </a:pPr>
            <a:r>
              <a:rPr lang="en-US" sz="6000" b="1" dirty="0" smtClean="0">
                <a:solidFill>
                  <a:schemeClr val="accent1">
                    <a:lumMod val="50000"/>
                  </a:schemeClr>
                </a:solidFill>
                <a:effectLst>
                  <a:outerShdw blurRad="38100" dist="38100" dir="2700000" algn="tl">
                    <a:srgbClr val="000000">
                      <a:alpha val="43137"/>
                    </a:srgbClr>
                  </a:outerShdw>
                </a:effectLst>
              </a:rPr>
              <a:t>Questions?</a:t>
            </a:r>
            <a:endParaRPr lang="en-US" sz="6000" b="1" dirty="0">
              <a:solidFill>
                <a:schemeClr val="accent1">
                  <a:lumMod val="50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145735" y="2700380"/>
            <a:ext cx="4191000" cy="3084732"/>
          </a:xfrm>
        </p:spPr>
        <p:txBody>
          <a:bodyPr>
            <a:normAutofit/>
          </a:bodyPr>
          <a:lstStyle/>
          <a:p>
            <a:pPr algn="l"/>
            <a:r>
              <a:rPr lang="en-US" sz="2800" dirty="0">
                <a:solidFill>
                  <a:schemeClr val="accent1">
                    <a:lumMod val="50000"/>
                  </a:schemeClr>
                </a:solidFill>
              </a:rPr>
              <a:t>M</a:t>
            </a:r>
            <a:r>
              <a:rPr lang="en-US" sz="2800" dirty="0" smtClean="0">
                <a:solidFill>
                  <a:schemeClr val="accent1">
                    <a:lumMod val="50000"/>
                  </a:schemeClr>
                </a:solidFill>
              </a:rPr>
              <a:t>ore info: Heidi Hawkins</a:t>
            </a:r>
          </a:p>
          <a:p>
            <a:pPr algn="l"/>
            <a:r>
              <a:rPr lang="en-GB" sz="2400" dirty="0" smtClean="0">
                <a:solidFill>
                  <a:srgbClr val="00B0F0"/>
                </a:solidFill>
              </a:rPr>
              <a:t>hhawkins@conservation.org</a:t>
            </a:r>
          </a:p>
          <a:p>
            <a:pPr algn="l"/>
            <a:r>
              <a:rPr lang="en-GB" sz="2400" dirty="0" smtClean="0">
                <a:solidFill>
                  <a:srgbClr val="00B0F0"/>
                </a:solidFill>
              </a:rPr>
              <a:t>heidi-jane.hawkins@uct.ac.za</a:t>
            </a:r>
            <a:r>
              <a:rPr lang="en-US" sz="2400" dirty="0" smtClean="0">
                <a:solidFill>
                  <a:schemeClr val="accent1">
                    <a:lumMod val="50000"/>
                  </a:schemeClr>
                </a:solidFill>
              </a:rPr>
              <a:t> </a:t>
            </a:r>
            <a:endParaRPr lang="en-US" sz="800" dirty="0" smtClean="0">
              <a:solidFill>
                <a:schemeClr val="accent1">
                  <a:lumMod val="50000"/>
                </a:schemeClr>
              </a:solidFill>
            </a:endParaRPr>
          </a:p>
          <a:p>
            <a:pPr algn="l"/>
            <a:endParaRPr lang="en-US" sz="800" dirty="0">
              <a:solidFill>
                <a:schemeClr val="accent1">
                  <a:lumMod val="50000"/>
                </a:schemeClr>
              </a:solidFill>
            </a:endParaRPr>
          </a:p>
          <a:p>
            <a:pPr algn="l"/>
            <a:r>
              <a:rPr lang="en-US" sz="2400" dirty="0" smtClean="0">
                <a:solidFill>
                  <a:schemeClr val="accent1">
                    <a:lumMod val="50000"/>
                  </a:schemeClr>
                </a:solidFill>
              </a:rPr>
              <a:t>Cell: 	+27 744790609</a:t>
            </a:r>
            <a:endParaRPr lang="en-US" sz="1100" dirty="0" smtClean="0">
              <a:solidFill>
                <a:schemeClr val="accent1">
                  <a:lumMod val="50000"/>
                </a:schemeClr>
              </a:solidFill>
            </a:endParaRPr>
          </a:p>
          <a:p>
            <a:pPr algn="l"/>
            <a:endParaRPr lang="en-US" sz="1100" dirty="0">
              <a:solidFill>
                <a:schemeClr val="accent1">
                  <a:lumMod val="50000"/>
                </a:schemeClr>
              </a:solidFill>
            </a:endParaRPr>
          </a:p>
          <a:p>
            <a:pPr algn="l"/>
            <a:r>
              <a:rPr lang="en-US" sz="1000" dirty="0">
                <a:solidFill>
                  <a:schemeClr val="accent1">
                    <a:lumMod val="50000"/>
                  </a:schemeClr>
                </a:solidFill>
              </a:rPr>
              <a:t>	</a:t>
            </a:r>
            <a:r>
              <a:rPr lang="en-US" sz="2400" dirty="0" smtClean="0">
                <a:solidFill>
                  <a:schemeClr val="accent1">
                    <a:lumMod val="50000"/>
                  </a:schemeClr>
                </a:solidFill>
              </a:rPr>
              <a:t>@</a:t>
            </a:r>
            <a:r>
              <a:rPr lang="en-US" sz="2400" dirty="0" err="1" smtClean="0">
                <a:solidFill>
                  <a:schemeClr val="accent1">
                    <a:lumMod val="50000"/>
                  </a:schemeClr>
                </a:solidFill>
              </a:rPr>
              <a:t>ariseoharjuna</a:t>
            </a:r>
            <a:r>
              <a:rPr lang="en-US" sz="2400" dirty="0" smtClean="0">
                <a:solidFill>
                  <a:schemeClr val="accent1">
                    <a:lumMod val="50000"/>
                  </a:schemeClr>
                </a:solidFill>
              </a:rPr>
              <a:t> </a:t>
            </a:r>
            <a:endParaRPr lang="en-US" sz="1100" dirty="0" smtClean="0">
              <a:solidFill>
                <a:schemeClr val="accent1">
                  <a:lumMod val="50000"/>
                </a:schemeClr>
              </a:solidFill>
            </a:endParaRPr>
          </a:p>
          <a:p>
            <a:pPr algn="l"/>
            <a:endParaRPr lang="en-US" sz="1100" dirty="0">
              <a:solidFill>
                <a:schemeClr val="accent1">
                  <a:lumMod val="50000"/>
                </a:schemeClr>
              </a:solidFill>
            </a:endParaRPr>
          </a:p>
          <a:p>
            <a:pPr algn="l"/>
            <a:endParaRPr lang="en-US" sz="2400" dirty="0" smtClean="0">
              <a:solidFill>
                <a:schemeClr val="bg1"/>
              </a:solidFill>
            </a:endParaRPr>
          </a:p>
          <a:p>
            <a:pPr algn="l"/>
            <a:endParaRPr lang="en-US" dirty="0">
              <a:solidFill>
                <a:schemeClr val="bg1"/>
              </a:solidFill>
            </a:endParaRPr>
          </a:p>
        </p:txBody>
      </p:sp>
      <p:sp>
        <p:nvSpPr>
          <p:cNvPr id="7" name="TextBox 6"/>
          <p:cNvSpPr txBox="1"/>
          <p:nvPr/>
        </p:nvSpPr>
        <p:spPr>
          <a:xfrm>
            <a:off x="6400800" y="5048250"/>
            <a:ext cx="184731" cy="646331"/>
          </a:xfrm>
          <a:prstGeom prst="rect">
            <a:avLst/>
          </a:prstGeom>
          <a:noFill/>
        </p:spPr>
        <p:txBody>
          <a:bodyPr wrap="none" rtlCol="0">
            <a:spAutoFit/>
          </a:bodyPr>
          <a:lstStyle/>
          <a:p>
            <a:endParaRPr lang="en-US" sz="3600" dirty="0">
              <a:solidFill>
                <a:schemeClr val="tx1">
                  <a:lumMod val="85000"/>
                  <a:lumOff val="15000"/>
                </a:schemeClr>
              </a:solidFill>
            </a:endParaRPr>
          </a:p>
        </p:txBody>
      </p:sp>
      <p:pic>
        <p:nvPicPr>
          <p:cNvPr id="9" name="Picture 8" descr="twitter-logo-transparent-smal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5265" y="4943146"/>
            <a:ext cx="777375" cy="609706"/>
          </a:xfrm>
          <a:prstGeom prst="rect">
            <a:avLst/>
          </a:prstGeom>
        </p:spPr>
      </p:pic>
      <p:pic>
        <p:nvPicPr>
          <p:cNvPr id="6" name="Picture 5"/>
          <p:cNvPicPr>
            <a:picLocks noChangeAspect="1"/>
          </p:cNvPicPr>
          <p:nvPr/>
        </p:nvPicPr>
        <p:blipFill>
          <a:blip r:embed="rId5"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4179051" y="4170404"/>
            <a:ext cx="695367" cy="69536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IRC">
      <a:dk1>
        <a:srgbClr val="3F3F3F"/>
      </a:dk1>
      <a:lt1>
        <a:sysClr val="window" lastClr="FFFFFF"/>
      </a:lt1>
      <a:dk2>
        <a:srgbClr val="464653"/>
      </a:dk2>
      <a:lt2>
        <a:srgbClr val="EDF0C9"/>
      </a:lt2>
      <a:accent1>
        <a:srgbClr val="7D8524"/>
      </a:accent1>
      <a:accent2>
        <a:srgbClr val="BBC737"/>
      </a:accent2>
      <a:accent3>
        <a:srgbClr val="B38806"/>
      </a:accent3>
      <a:accent4>
        <a:srgbClr val="F6C120"/>
      </a:accent4>
      <a:accent5>
        <a:srgbClr val="473935"/>
      </a:accent5>
      <a:accent6>
        <a:srgbClr val="6A564F"/>
      </a:accent6>
      <a:hlink>
        <a:srgbClr val="7D8524"/>
      </a:hlink>
      <a:folHlink>
        <a:srgbClr val="B388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5385</TotalTime>
  <Words>999</Words>
  <Application>Microsoft Office PowerPoint</Application>
  <PresentationFormat>On-screen Show (4:3)</PresentationFormat>
  <Paragraphs>101</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Update: The Holistic Planned Grazing project  </vt:lpstr>
      <vt:lpstr>Research Group &amp; contributors</vt:lpstr>
      <vt:lpstr>PowerPoint Presentation</vt:lpstr>
      <vt:lpstr>Land use pressures identified by communities, NGOs and government</vt:lpstr>
      <vt:lpstr>Natural Resource Management</vt:lpstr>
      <vt:lpstr>Research feeds into</vt:lpstr>
      <vt:lpstr>PowerPoint Presentation</vt:lpstr>
      <vt:lpstr>PowerPoint Presentation</vt:lpstr>
      <vt:lpstr>PowerPoint Presentation</vt:lpstr>
      <vt:lpstr>Main results so far: communal lands</vt:lpstr>
      <vt:lpstr>Main results so far: communal lands</vt:lpstr>
      <vt:lpstr>Main results so far: experimental farm</vt:lpstr>
      <vt:lpstr>Main results so far: experimental farm</vt:lpstr>
      <vt:lpstr>Results so far: experimental farm</vt:lpstr>
      <vt:lpstr>Results so far: experimental farm</vt:lpstr>
      <vt:lpstr>Results so far: experimental farm</vt:lpstr>
      <vt:lpstr>Communication</vt:lpstr>
      <vt:lpstr>PowerPoint Presentation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klarson</dc:creator>
  <cp:lastModifiedBy>Nompendulo Mgwali</cp:lastModifiedBy>
  <cp:revision>270</cp:revision>
  <cp:lastPrinted>2016-09-20T05:45:34Z</cp:lastPrinted>
  <dcterms:created xsi:type="dcterms:W3CDTF">2015-01-13T15:16:15Z</dcterms:created>
  <dcterms:modified xsi:type="dcterms:W3CDTF">2016-09-20T08:20:58Z</dcterms:modified>
</cp:coreProperties>
</file>