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3" r:id="rId19"/>
    <p:sldId id="271" r:id="rId20"/>
    <p:sldId id="272" r:id="rId21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EAEAEA"/>
    <a:srgbClr val="08080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9964" autoAdjust="0"/>
  </p:normalViewPr>
  <p:slideViewPr>
    <p:cSldViewPr>
      <p:cViewPr>
        <p:scale>
          <a:sx n="60" d="100"/>
          <a:sy n="60" d="100"/>
        </p:scale>
        <p:origin x="-162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A087D1C0-56D4-424B-A80D-AFA799A5640D}" type="datetimeFigureOut">
              <a:rPr lang="en-US"/>
              <a:pPr>
                <a:defRPr/>
              </a:pPr>
              <a:t>9/14/2016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A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5036BB5-D7D9-4F42-B3A3-DF81631ECAEA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xmlns="" val="27980318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248A4-F9A5-4F53-9CEA-7B303C881D4C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FB355-ED87-40B7-B8C6-045BC6702487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0F202-B395-4EA6-9B5F-12EF4D7BE1AA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C2B37-FC41-422D-9151-615948C5449F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DBA34-EC51-4071-A248-4B40B10A78CC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8E5AE-A89F-4BC7-9259-265317DFDACE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D437A-574D-42AC-B3A5-04EBE8B03799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9BC01-0753-4D44-84AE-F6B65A08582D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7DAF7-8A72-4736-A4C0-AFE521F776FA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CFECA-90E8-4350-8F3F-353618559110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19838-D602-462B-B356-D3F6D649092B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7248A4-F9A5-4F53-9CEA-7B303C881D4C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FB355-ED87-40B7-B8C6-045BC6702487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0F202-B395-4EA6-9B5F-12EF4D7BE1AA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3" y="1600206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600206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BC2B37-FC41-422D-9151-615948C5449F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EDBA34-EC51-4071-A248-4B40B10A78CC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28E5AE-A89F-4BC7-9259-265317DFDACE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CD437A-574D-42AC-B3A5-04EBE8B03799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29BC01-0753-4D44-84AE-F6B65A08582D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77DAF7-8A72-4736-A4C0-AFE521F776FA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ACFECA-90E8-4350-8F3F-353618559110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9" y="274646"/>
            <a:ext cx="2314575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4" y="274646"/>
            <a:ext cx="679132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919838-D602-462B-B356-D3F6D649092B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7248A4-F9A5-4F53-9CEA-7B303C881D4C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FB355-ED87-40B7-B8C6-045BC6702487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0F202-B395-4EA6-9B5F-12EF4D7BE1AA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3" y="1600206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600206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BC2B37-FC41-422D-9151-615948C5449F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EDBA34-EC51-4071-A248-4B40B10A78CC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28E5AE-A89F-4BC7-9259-265317DFDACE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CD437A-574D-42AC-B3A5-04EBE8B03799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29BC01-0753-4D44-84AE-F6B65A08582D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77DAF7-8A72-4736-A4C0-AFE521F776FA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ACFECA-90E8-4350-8F3F-353618559110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9" y="274646"/>
            <a:ext cx="2314575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4" y="274646"/>
            <a:ext cx="679132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919838-D602-462B-B356-D3F6D649092B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alphaModFix amt="85000"/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E3940694-D955-4554-884C-F217F629E569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3940694-D955-4554-884C-F217F629E569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3940694-D955-4554-884C-F217F629E569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428604"/>
            <a:ext cx="7786714" cy="3429003"/>
          </a:xfrm>
          <a:solidFill>
            <a:srgbClr val="EAEAEA">
              <a:alpha val="60000"/>
            </a:srgbClr>
          </a:solidFill>
        </p:spPr>
        <p:txBody>
          <a:bodyPr/>
          <a:lstStyle/>
          <a:p>
            <a:pPr eaLnBrk="1" hangingPunct="1"/>
            <a:r>
              <a:rPr lang="es-ES" altLang="en-US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es-ES" alt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role of </a:t>
            </a:r>
            <a:r>
              <a:rPr lang="es-ES" altLang="en-US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herbivore</a:t>
            </a:r>
            <a:r>
              <a:rPr lang="es-ES" alt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s-ES" altLang="en-US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exclusion</a:t>
            </a:r>
            <a:r>
              <a:rPr lang="es-ES" alt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altLang="en-US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</a:t>
            </a:r>
            <a:r>
              <a:rPr lang="es-ES" alt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altLang="en-US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es-ES" alt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altLang="en-US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ecosystem</a:t>
            </a:r>
            <a:r>
              <a:rPr lang="es-ES" alt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altLang="en-US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function</a:t>
            </a:r>
            <a:r>
              <a:rPr lang="es-ES" alt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Mount </a:t>
            </a:r>
            <a:r>
              <a:rPr lang="es-ES" altLang="en-US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Fletcher</a:t>
            </a:r>
            <a:r>
              <a:rPr lang="es-ES" alt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Eastern Cape, South Arica</a:t>
            </a:r>
            <a:r>
              <a:rPr lang="es-ES" alt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alt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s-ES" alt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alt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Nandipha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G.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Ndamane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Mathieu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Rouget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Jorge L. Renteria,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Ayanda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Sigwela</a:t>
            </a:r>
            <a:r>
              <a:rPr lang="en-ZA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ZA" sz="2400" dirty="0" smtClean="0">
                <a:latin typeface="Arial" pitchFamily="34" charset="0"/>
                <a:cs typeface="Arial" pitchFamily="34" charset="0"/>
              </a:rPr>
            </a:br>
            <a:endParaRPr lang="es-ES" alt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Image result for sigwela and associates logo"/>
          <p:cNvPicPr/>
          <p:nvPr/>
        </p:nvPicPr>
        <p:blipFill rotWithShape="1">
          <a:blip r:embed="rId2"/>
          <a:srcRect l="1911" t="3607" r="2256"/>
          <a:stretch/>
        </p:blipFill>
        <p:spPr bwMode="auto">
          <a:xfrm>
            <a:off x="107504" y="5423416"/>
            <a:ext cx="2495628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Image result for university of kwazulu nat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5432754"/>
            <a:ext cx="3059833" cy="1340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71736" y="362530"/>
            <a:ext cx="42242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Introduction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2910" y="1714488"/>
            <a:ext cx="7858180" cy="2677656"/>
          </a:xfrm>
          <a:prstGeom prst="rect">
            <a:avLst/>
          </a:prstGeom>
          <a:solidFill>
            <a:srgbClr val="EAEAEA">
              <a:alpha val="60000"/>
            </a:srgbClr>
          </a:solidFill>
          <a:ln>
            <a:solidFill>
              <a:srgbClr val="EAEAEA">
                <a:alpha val="60000"/>
              </a:srgbClr>
            </a:solidFill>
          </a:ln>
        </p:spPr>
        <p:txBody>
          <a:bodyPr wrap="square">
            <a:spAutoFit/>
          </a:bodyPr>
          <a:lstStyle/>
          <a:p>
            <a:endParaRPr lang="en-ZA" altLang="en-US" sz="2400" dirty="0" smtClean="0"/>
          </a:p>
          <a:p>
            <a:pPr>
              <a:buFont typeface="Arial" pitchFamily="34" charset="0"/>
              <a:buChar char="•"/>
            </a:pPr>
            <a:r>
              <a:rPr lang="en-ZA" altLang="en-US" sz="2400" dirty="0" smtClean="0">
                <a:latin typeface="Arial" pitchFamily="34" charset="0"/>
                <a:cs typeface="Arial" pitchFamily="34" charset="0"/>
              </a:rPr>
              <a:t> Grazing exclusion is considered as effective grassland management practice that aimed to:</a:t>
            </a:r>
          </a:p>
          <a:p>
            <a:pPr>
              <a:buFont typeface="Arial" pitchFamily="34" charset="0"/>
              <a:buChar char="•"/>
            </a:pPr>
            <a:endParaRPr lang="en-ZA" altLang="en-US" sz="24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ZA" altLang="en-US" sz="2400" dirty="0" smtClean="0">
                <a:latin typeface="Arial" pitchFamily="34" charset="0"/>
                <a:cs typeface="Arial" pitchFamily="34" charset="0"/>
              </a:rPr>
              <a:t> Prevent grassland degradation</a:t>
            </a:r>
          </a:p>
          <a:p>
            <a:pPr lvl="1"/>
            <a:endParaRPr lang="en-ZA" altLang="en-US" sz="24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ZA" altLang="en-US" sz="2400" dirty="0" smtClean="0">
                <a:latin typeface="Arial" pitchFamily="34" charset="0"/>
                <a:cs typeface="Arial" pitchFamily="34" charset="0"/>
              </a:rPr>
              <a:t> Retain grassland ecosystem function</a:t>
            </a:r>
            <a:endParaRPr lang="en-ZA" alt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680" y="4786322"/>
            <a:ext cx="3048344" cy="19706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5280" y="4808354"/>
            <a:ext cx="3425034" cy="19486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556932" y="857232"/>
            <a:ext cx="8015596" cy="5143536"/>
          </a:xfrm>
          <a:prstGeom prst="rect">
            <a:avLst/>
          </a:prstGeom>
          <a:solidFill>
            <a:srgbClr val="EAEAEA">
              <a:alpha val="60000"/>
            </a:srgbClr>
          </a:solidFill>
        </p:spPr>
        <p:txBody>
          <a:bodyPr>
            <a:no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ZA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ZA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Hypothesis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ZA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Livestock exclusion will enable vegetation to recover and attenuate soil loss by erosion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ZA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ZA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Objective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ZA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The effects of continuous grazing and exclusion of livestock on ecosystem function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ZA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By measuring the changes in vegetation cover and ecosystem functioning using the landscape function analysis (LFA) method</a:t>
            </a:r>
            <a:endParaRPr kumimoji="0" lang="en-ZA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71736" y="362530"/>
            <a:ext cx="372409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Study area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/>
          <a:srcRect l="10811" r="6306"/>
          <a:stretch>
            <a:fillRect/>
          </a:stretch>
        </p:blipFill>
        <p:spPr>
          <a:xfrm>
            <a:off x="1547664" y="1428736"/>
            <a:ext cx="5976664" cy="52684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1571612"/>
            <a:ext cx="6429420" cy="4551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71736" y="362530"/>
            <a:ext cx="372409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Study area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28860" y="362530"/>
            <a:ext cx="44935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Methodology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14984" y="1500174"/>
            <a:ext cx="7886106" cy="3857652"/>
          </a:xfrm>
          <a:prstGeom prst="rect">
            <a:avLst/>
          </a:prstGeom>
          <a:solidFill>
            <a:srgbClr val="EAEAEA">
              <a:alpha val="60000"/>
            </a:srgbClr>
          </a:solidFill>
          <a:ln>
            <a:solidFill>
              <a:srgbClr val="EAEAEA">
                <a:alpha val="60000"/>
              </a:srgbClr>
            </a:solidFill>
          </a:ln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ZA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ZA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Landscape function analysis (LFA)- assesses how well an ecosystem functions using visually assessed indicators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ZA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ZA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LFA  is divided in two components: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ZA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Landscape organization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ZA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Soil surface assessment</a:t>
            </a:r>
            <a:endParaRPr kumimoji="0" lang="en-ZA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0034" y="357166"/>
            <a:ext cx="81099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Landscape organization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076" y="1357298"/>
            <a:ext cx="6581634" cy="443132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211693"/>
            <a:ext cx="9155860" cy="646331"/>
          </a:xfrm>
          <a:prstGeom prst="rect">
            <a:avLst/>
          </a:prstGeom>
          <a:solidFill>
            <a:srgbClr val="EAEAEA">
              <a:alpha val="60000"/>
            </a:srgbClr>
          </a:solidFill>
        </p:spPr>
        <p:txBody>
          <a:bodyPr wrap="square">
            <a:spAutoFit/>
          </a:bodyPr>
          <a:lstStyle/>
          <a:p>
            <a:r>
              <a:rPr lang="en-ZA" dirty="0"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Tongway, D. J. &amp; Hindley, N. L. </a:t>
            </a:r>
            <a:r>
              <a:rPr lang="en-ZA" dirty="0" smtClean="0"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2004. Landscape function analysis: Procedure for monitoring and assessing landscape</a:t>
            </a:r>
            <a:endParaRPr lang="en-Z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51050639"/>
              </p:ext>
            </p:extLst>
          </p:nvPr>
        </p:nvGraphicFramePr>
        <p:xfrm>
          <a:off x="285688" y="1357298"/>
          <a:ext cx="864402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882"/>
                <a:gridCol w="3959833"/>
                <a:gridCol w="761919"/>
                <a:gridCol w="947014"/>
                <a:gridCol w="1333381"/>
              </a:tblGrid>
              <a:tr h="234406"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Indicator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Process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addressed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Stability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Infiltration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Nutrient cycling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</a:tr>
              <a:tr h="328168">
                <a:tc>
                  <a:txBody>
                    <a:bodyPr/>
                    <a:lstStyle/>
                    <a:p>
                      <a:pPr marL="342900" indent="-342900" algn="l">
                        <a:buNone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1. Soil Cover/ Rain</a:t>
                      </a:r>
                    </a:p>
                    <a:p>
                      <a:pPr marL="342900" indent="-342900" algn="l">
                        <a:buNone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splash Protection</a:t>
                      </a: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Indicates how well soil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surface is protected from the impact of rain drops, which influences erosion and crust formation.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</a:tr>
              <a:tr h="234406"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2. Perennial vegetation cover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Estimate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basal cover of perennial grasses and canopy cover of trees/shrubs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</a:tr>
              <a:tr h="328168"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3. Litter, origin, degree of composition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Has strong influence on soil stability and nutrient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cycling.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</a:tr>
              <a:tr h="234406"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4. Cryptogam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cover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The presence of algae, fungi, mosses, on the soil surface indicate soil stability and nutrient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cycling.</a:t>
                      </a: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</a:tr>
              <a:tr h="234406"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Crust brokenness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Broken crust indicate innately unstable surfaces.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</a:tr>
              <a:tr h="234406"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6. Soil erosion, type and severity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Indicate nature of soil erosion and the severity.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</a:tr>
              <a:tr h="234406"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7. Deposited material 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Indicate instability or stability of upslope.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</a:tr>
              <a:tr h="234406"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8. Soil surface roughness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Assess surface roughness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for ability to retain and capture mobile resources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</a:tr>
              <a:tr h="328168"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9. Surface resistance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to disturbance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Effect of mechanical disturbance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</a:tr>
              <a:tr h="140644"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10. Slake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test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Soil</a:t>
                      </a:r>
                      <a:r>
                        <a:rPr lang="en-ZA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stability when subject to rapid wetting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</a:tr>
              <a:tr h="234406"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11. Soil surface texture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Classifies soil texture, which influences permeability.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/>
                        </a:rPr>
                        <a:t></a:t>
                      </a:r>
                      <a:endParaRPr lang="en-ZA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  <a:tc>
                  <a:txBody>
                    <a:bodyPr/>
                    <a:lstStyle/>
                    <a:p>
                      <a:pPr algn="l"/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153" marR="77153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00034" y="357166"/>
            <a:ext cx="82638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Soil surface assessment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28860" y="362530"/>
            <a:ext cx="46089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Data analysis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285720" y="1571611"/>
            <a:ext cx="4315375" cy="4938459"/>
          </a:xfrm>
          <a:prstGeom prst="rect">
            <a:avLst/>
          </a:prstGeom>
          <a:solidFill>
            <a:srgbClr val="EAEAEA">
              <a:alpha val="60000"/>
            </a:srgbClr>
          </a:solidFill>
        </p:spPr>
        <p:txBody>
          <a:bodyPr>
            <a:no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ZA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Landscape organization indices: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lang="en-ZA" sz="2000" kern="0" noProof="0" dirty="0" smtClean="0">
                <a:latin typeface="+mn-lt"/>
              </a:rPr>
              <a:t>l</a:t>
            </a:r>
            <a:r>
              <a:rPr kumimoji="0" lang="en-ZA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andscape organization index, 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en-ZA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average inter-patch, 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en-ZA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 patch area, 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en-ZA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number of patches per 10m</a:t>
            </a:r>
            <a:endParaRPr kumimoji="0" lang="en-ZA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kumimoji="0" lang="en-ZA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kumimoji="0" lang="en-ZA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SSA indices: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en-ZA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stability, 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en-ZA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infiltration and,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en-ZA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nutrient cycling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ZA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ZA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ZA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/>
          <a:srcRect b="24055"/>
          <a:stretch>
            <a:fillRect/>
          </a:stretch>
        </p:blipFill>
        <p:spPr>
          <a:xfrm>
            <a:off x="4714876" y="1571612"/>
            <a:ext cx="4217037" cy="49384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500174"/>
            <a:ext cx="2484086" cy="20310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1500174"/>
            <a:ext cx="2428892" cy="20310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5" y="1500174"/>
            <a:ext cx="2428891" cy="20002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356" y="4000504"/>
            <a:ext cx="2428891" cy="2000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0910" y="4000504"/>
            <a:ext cx="2397172" cy="2000264"/>
          </a:xfrm>
          <a:prstGeom prst="rect">
            <a:avLst/>
          </a:prstGeom>
        </p:spPr>
      </p:pic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4491" y="3500438"/>
            <a:ext cx="23857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ZA" altLang="en-US" sz="1600" b="1" dirty="0">
                <a:cs typeface="Arial" pitchFamily="34" charset="0"/>
              </a:rPr>
              <a:t>Grass </a:t>
            </a:r>
            <a:r>
              <a:rPr lang="en-ZA" altLang="en-US" sz="1600" b="1" dirty="0" smtClean="0">
                <a:cs typeface="Arial" pitchFamily="34" charset="0"/>
              </a:rPr>
              <a:t>patch (GP)</a:t>
            </a:r>
            <a:endParaRPr lang="en-ZA" altLang="en-US" sz="1600" b="1" dirty="0">
              <a:cs typeface="Arial" pitchFamily="34" charset="0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3143240" y="3500438"/>
            <a:ext cx="28079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ZA" altLang="en-US" sz="1600" b="1" dirty="0">
                <a:cs typeface="Arial" pitchFamily="34" charset="0"/>
              </a:rPr>
              <a:t>Grass forb </a:t>
            </a:r>
            <a:r>
              <a:rPr lang="en-ZA" altLang="en-US" sz="1600" b="1" dirty="0" smtClean="0">
                <a:cs typeface="Arial" pitchFamily="34" charset="0"/>
              </a:rPr>
              <a:t>patch (GFP)</a:t>
            </a:r>
            <a:endParaRPr lang="en-ZA" altLang="en-US" sz="1600" b="1" dirty="0">
              <a:cs typeface="Arial" pitchFamily="34" charset="0"/>
            </a:endParaRP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6059853" y="3500438"/>
            <a:ext cx="286986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ZA" altLang="en-US" sz="1600" b="1" dirty="0">
                <a:cs typeface="Arial" pitchFamily="34" charset="0"/>
              </a:rPr>
              <a:t>Grass shrub </a:t>
            </a:r>
            <a:r>
              <a:rPr lang="en-ZA" altLang="en-US" sz="1600" b="1" dirty="0" smtClean="0">
                <a:cs typeface="Arial" pitchFamily="34" charset="0"/>
              </a:rPr>
              <a:t>patch (GSP)</a:t>
            </a:r>
            <a:endParaRPr lang="en-ZA" altLang="en-US" sz="1600" b="1" dirty="0">
              <a:cs typeface="Arial" pitchFamily="34" charset="0"/>
            </a:endParaRP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1691948" y="6000768"/>
            <a:ext cx="28800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ZA" altLang="en-US" sz="1600" b="1" dirty="0">
                <a:cs typeface="Arial" pitchFamily="34" charset="0"/>
              </a:rPr>
              <a:t>Sparse grass </a:t>
            </a:r>
            <a:r>
              <a:rPr lang="en-ZA" altLang="en-US" sz="1600" b="1" dirty="0" smtClean="0">
                <a:cs typeface="Arial" pitchFamily="34" charset="0"/>
              </a:rPr>
              <a:t>patch (SPG)</a:t>
            </a:r>
            <a:endParaRPr lang="en-ZA" altLang="en-US" sz="1600" b="1" dirty="0">
              <a:cs typeface="Arial" pitchFamily="34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5300030" y="6000768"/>
            <a:ext cx="1700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ZA" altLang="en-US" sz="1600" b="1" dirty="0">
                <a:cs typeface="Arial" pitchFamily="34" charset="0"/>
              </a:rPr>
              <a:t>Bare </a:t>
            </a:r>
            <a:r>
              <a:rPr lang="en-ZA" altLang="en-US" sz="1600" b="1" dirty="0" smtClean="0">
                <a:cs typeface="Arial" pitchFamily="34" charset="0"/>
              </a:rPr>
              <a:t>soil (BS)</a:t>
            </a:r>
            <a:endParaRPr lang="en-ZA" altLang="en-US" sz="1600" b="1" dirty="0"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0034" y="357166"/>
            <a:ext cx="81099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Landscape organization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357158" y="1714488"/>
            <a:ext cx="3992167" cy="5762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Z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Exclosure plot</a:t>
            </a:r>
            <a:r>
              <a:rPr kumimoji="0" lang="en-ZA" sz="32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Z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2012</a:t>
            </a:r>
            <a:endParaRPr kumimoji="0" lang="en-ZA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714620"/>
            <a:ext cx="4180175" cy="2959217"/>
          </a:xfrm>
          <a:prstGeom prst="rect">
            <a:avLst/>
          </a:prstGeom>
        </p:spPr>
      </p:pic>
      <p:sp>
        <p:nvSpPr>
          <p:cNvPr id="4" name="Text Placeholder 4"/>
          <p:cNvSpPr txBox="1">
            <a:spLocks/>
          </p:cNvSpPr>
          <p:nvPr/>
        </p:nvSpPr>
        <p:spPr>
          <a:xfrm>
            <a:off x="5072066" y="1714488"/>
            <a:ext cx="3786214" cy="5762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Z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Exclosure plots</a:t>
            </a:r>
            <a:r>
              <a:rPr kumimoji="0" lang="en-ZA" sz="32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Z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2015</a:t>
            </a:r>
            <a:endParaRPr kumimoji="0" lang="en-ZA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Content Placeholder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2714621"/>
            <a:ext cx="4143404" cy="29553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71802" y="362530"/>
            <a:ext cx="268535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Results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0034" y="357166"/>
            <a:ext cx="81099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Landscape organization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224" y="1308978"/>
            <a:ext cx="7429552" cy="54117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0034" y="357166"/>
            <a:ext cx="82638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Soil surface assessment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348" y="1285860"/>
            <a:ext cx="7715304" cy="5286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6a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1916832"/>
            <a:ext cx="4357686" cy="34526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6b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12" y="1916832"/>
            <a:ext cx="4357718" cy="34526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3071802" y="362530"/>
            <a:ext cx="268535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Results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987559" y="3536755"/>
            <a:ext cx="269951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Oval 7"/>
          <p:cNvSpPr/>
          <p:nvPr/>
        </p:nvSpPr>
        <p:spPr>
          <a:xfrm>
            <a:off x="2405932" y="3296765"/>
            <a:ext cx="269951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Oval 8"/>
          <p:cNvSpPr/>
          <p:nvPr/>
        </p:nvSpPr>
        <p:spPr>
          <a:xfrm>
            <a:off x="5717438" y="3774826"/>
            <a:ext cx="269951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Oval 9"/>
          <p:cNvSpPr/>
          <p:nvPr/>
        </p:nvSpPr>
        <p:spPr>
          <a:xfrm>
            <a:off x="7308304" y="4221088"/>
            <a:ext cx="269951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5" name="Group 14"/>
          <p:cNvGrpSpPr/>
          <p:nvPr/>
        </p:nvGrpSpPr>
        <p:grpSpPr>
          <a:xfrm>
            <a:off x="7308304" y="1043979"/>
            <a:ext cx="1440160" cy="646331"/>
            <a:chOff x="7308304" y="1043979"/>
            <a:chExt cx="1440160" cy="646331"/>
          </a:xfrm>
        </p:grpSpPr>
        <p:sp>
          <p:nvSpPr>
            <p:cNvPr id="12" name="TextBox 11"/>
            <p:cNvSpPr txBox="1"/>
            <p:nvPr/>
          </p:nvSpPr>
          <p:spPr>
            <a:xfrm>
              <a:off x="7308304" y="1043979"/>
              <a:ext cx="14401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ZA" dirty="0" smtClean="0"/>
                <a:t>2012</a:t>
              </a:r>
            </a:p>
            <a:p>
              <a:pPr algn="r"/>
              <a:r>
                <a:rPr lang="en-ZA" dirty="0" smtClean="0"/>
                <a:t>2015</a:t>
              </a:r>
              <a:endParaRPr lang="en-ZA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7874538" y="1124745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4" name="Oval 13"/>
            <p:cNvSpPr/>
            <p:nvPr/>
          </p:nvSpPr>
          <p:spPr>
            <a:xfrm>
              <a:off x="7884368" y="1412776"/>
              <a:ext cx="180000" cy="18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1115616" y="2636912"/>
            <a:ext cx="4320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622038" y="2651493"/>
            <a:ext cx="103819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08103" y="2350369"/>
            <a:ext cx="20162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100" dirty="0" smtClean="0"/>
              <a:t>Average change</a:t>
            </a:r>
            <a:endParaRPr lang="en-ZA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740707" y="2348880"/>
            <a:ext cx="20162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100" dirty="0" smtClean="0"/>
              <a:t>Average change</a:t>
            </a:r>
            <a:endParaRPr lang="en-ZA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571472" y="2214554"/>
            <a:ext cx="7879560" cy="3143272"/>
          </a:xfrm>
          <a:prstGeom prst="rect">
            <a:avLst/>
          </a:prstGeom>
          <a:solidFill>
            <a:srgbClr val="EAEAEA">
              <a:alpha val="60000"/>
            </a:srgbClr>
          </a:solidFill>
        </p:spPr>
        <p:txBody>
          <a:bodyPr>
            <a:norm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ZA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ZA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The increased ground cover following exclusion of livestock effectively protected soil from loss by wind erosion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ZA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ZA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Response of vegetation cover to grazing exclusion varied between patches and inter-patches</a:t>
            </a:r>
            <a:endParaRPr kumimoji="0" lang="en-ZA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28860" y="362530"/>
            <a:ext cx="387798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Discussion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1714488"/>
            <a:ext cx="7929618" cy="3785652"/>
          </a:xfrm>
          <a:prstGeom prst="rect">
            <a:avLst/>
          </a:prstGeom>
          <a:solidFill>
            <a:srgbClr val="EAEAEA">
              <a:alpha val="60000"/>
            </a:srgbClr>
          </a:solidFill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ZA" altLang="en-US" sz="2400" dirty="0" smtClean="0">
                <a:latin typeface="Arial" pitchFamily="34" charset="0"/>
                <a:cs typeface="Arial" pitchFamily="34" charset="0"/>
              </a:rPr>
              <a:t> Fencing exclusion resulted in an increase in the vegetation cover</a:t>
            </a:r>
          </a:p>
          <a:p>
            <a:pPr>
              <a:buFont typeface="Arial" pitchFamily="34" charset="0"/>
              <a:buChar char="•"/>
            </a:pPr>
            <a:endParaRPr lang="en-ZA" alt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altLang="en-US" sz="2400" dirty="0" smtClean="0">
                <a:latin typeface="Arial" pitchFamily="34" charset="0"/>
                <a:cs typeface="Arial" pitchFamily="34" charset="0"/>
              </a:rPr>
              <a:t> High retention of soil moisture</a:t>
            </a:r>
          </a:p>
          <a:p>
            <a:pPr>
              <a:buFont typeface="Arial" pitchFamily="34" charset="0"/>
              <a:buChar char="•"/>
            </a:pPr>
            <a:endParaRPr lang="en-ZA" alt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altLang="en-US" sz="2400" dirty="0" smtClean="0">
                <a:latin typeface="Arial" pitchFamily="34" charset="0"/>
                <a:cs typeface="Arial" pitchFamily="34" charset="0"/>
              </a:rPr>
              <a:t> Improved stability</a:t>
            </a:r>
          </a:p>
          <a:p>
            <a:pPr>
              <a:buFont typeface="Arial" pitchFamily="34" charset="0"/>
              <a:buChar char="•"/>
            </a:pPr>
            <a:endParaRPr lang="en-ZA" alt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altLang="en-US" sz="2400" dirty="0" smtClean="0">
                <a:latin typeface="Arial" pitchFamily="34" charset="0"/>
                <a:cs typeface="Arial" pitchFamily="34" charset="0"/>
              </a:rPr>
              <a:t> Enhanced infiltration</a:t>
            </a:r>
          </a:p>
          <a:p>
            <a:pPr>
              <a:buFont typeface="Arial" pitchFamily="34" charset="0"/>
              <a:buChar char="•"/>
            </a:pPr>
            <a:endParaRPr lang="en-ZA" alt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ZA" altLang="en-US" sz="2400" dirty="0" smtClean="0">
                <a:latin typeface="Arial" pitchFamily="34" charset="0"/>
                <a:cs typeface="Arial" pitchFamily="34" charset="0"/>
              </a:rPr>
              <a:t> Improved nutrient cycling</a:t>
            </a:r>
            <a:endParaRPr lang="en-ZA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28860" y="362530"/>
            <a:ext cx="387798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Discussion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5984" y="362530"/>
            <a:ext cx="39549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Conclusion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71472" y="1785926"/>
            <a:ext cx="8001056" cy="2928958"/>
          </a:xfrm>
          <a:prstGeom prst="rect">
            <a:avLst/>
          </a:prstGeom>
          <a:solidFill>
            <a:srgbClr val="EAEAEA">
              <a:alpha val="60000"/>
            </a:srgbClr>
          </a:solidFill>
        </p:spPr>
        <p:txBody>
          <a:bodyPr>
            <a:norm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ZA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These results demonstrated that grazing exclusion is an effective measure for: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ZA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ZA" altLang="en-US" sz="2400" kern="0" dirty="0" smtClean="0">
                <a:latin typeface="+mn-lt"/>
              </a:rPr>
              <a:t>Maintaining the </a:t>
            </a:r>
            <a:r>
              <a:rPr kumimoji="0" lang="en-ZA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ecosystem functioning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kumimoji="0" lang="en-ZA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Improving above ground cover in the exclosure plots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ZA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284037" y="1500174"/>
            <a:ext cx="6733982" cy="2928958"/>
          </a:xfrm>
          <a:prstGeom prst="rect">
            <a:avLst/>
          </a:prstGeom>
          <a:solidFill>
            <a:srgbClr val="EAEAEA">
              <a:alpha val="60000"/>
            </a:srgbClr>
          </a:solidFill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Z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NRF Chair – Mathieu </a:t>
            </a:r>
            <a:r>
              <a:rPr kumimoji="0" lang="en-ZA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Rouget</a:t>
            </a:r>
            <a:endParaRPr kumimoji="0" lang="en-ZA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Z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University KwaZulu-Natal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ZA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Sigwela</a:t>
            </a:r>
            <a:r>
              <a:rPr kumimoji="0" lang="en-Z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Z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and Associates </a:t>
            </a:r>
            <a:r>
              <a:rPr kumimoji="0" lang="en-Z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Environmental consultant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Z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Mount Fletcher</a:t>
            </a:r>
            <a:endParaRPr kumimoji="0" lang="en-ZA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00166" y="357166"/>
            <a:ext cx="630172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5400" b="1" dirty="0" smtClean="0">
                <a:latin typeface="Arial" pitchFamily="34" charset="0"/>
                <a:cs typeface="Arial" pitchFamily="34" charset="0"/>
              </a:rPr>
              <a:t>Acknowledgments</a:t>
            </a:r>
            <a:endParaRPr lang="en-ZA" sz="5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</TotalTime>
  <Words>530</Words>
  <Application>Microsoft Office PowerPoint</Application>
  <PresentationFormat>On-screen Show (4:3)</PresentationFormat>
  <Paragraphs>125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Diseño predeterminado</vt:lpstr>
      <vt:lpstr>Office Theme</vt:lpstr>
      <vt:lpstr>1_Office Theme</vt:lpstr>
      <vt:lpstr>The role of herbivore  exclusion on the ecosystem function in Mount Fletcher, Eastern Cape, South Arica  Nandipha G. Ndamane, Mathieu Rouget,  Jorge L. Renteria, Ayanda Sigwela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Siracusa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Mariajose</dc:creator>
  <cp:lastModifiedBy>Nandipha</cp:lastModifiedBy>
  <cp:revision>73</cp:revision>
  <dcterms:created xsi:type="dcterms:W3CDTF">2008-12-27T21:46:18Z</dcterms:created>
  <dcterms:modified xsi:type="dcterms:W3CDTF">2016-09-14T12:56:12Z</dcterms:modified>
</cp:coreProperties>
</file>