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57" r:id="rId4"/>
    <p:sldId id="258" r:id="rId5"/>
    <p:sldId id="259" r:id="rId6"/>
    <p:sldId id="260" r:id="rId7"/>
    <p:sldId id="261" r:id="rId8"/>
    <p:sldId id="262" r:id="rId9"/>
    <p:sldId id="264" r:id="rId10"/>
    <p:sldId id="266" r:id="rId11"/>
    <p:sldId id="267"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6" autoAdjust="0"/>
    <p:restoredTop sz="94660"/>
  </p:normalViewPr>
  <p:slideViewPr>
    <p:cSldViewPr snapToGrid="0">
      <p:cViewPr varScale="1">
        <p:scale>
          <a:sx n="67" d="100"/>
          <a:sy n="67" d="100"/>
        </p:scale>
        <p:origin x="645"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CE210C8-2260-4DB1-949E-D32DBC5DFA54}" type="datetimeFigureOut">
              <a:rPr lang="en-ZA" smtClean="0"/>
              <a:t>2023/02/22</a:t>
            </a:fld>
            <a:endParaRPr lang="en-ZA"/>
          </a:p>
        </p:txBody>
      </p:sp>
      <p:sp>
        <p:nvSpPr>
          <p:cNvPr id="5" name="Footer Placeholder 4"/>
          <p:cNvSpPr>
            <a:spLocks noGrp="1"/>
          </p:cNvSpPr>
          <p:nvPr>
            <p:ph type="ftr" sz="quarter" idx="11"/>
          </p:nvPr>
        </p:nvSpPr>
        <p:spPr>
          <a:xfrm>
            <a:off x="2416500" y="329307"/>
            <a:ext cx="4973915" cy="309201"/>
          </a:xfrm>
        </p:spPr>
        <p:txBody>
          <a:bodyPr/>
          <a:lstStyle/>
          <a:p>
            <a:endParaRPr lang="en-ZA"/>
          </a:p>
        </p:txBody>
      </p:sp>
      <p:sp>
        <p:nvSpPr>
          <p:cNvPr id="6" name="Slide Number Placeholder 5"/>
          <p:cNvSpPr>
            <a:spLocks noGrp="1"/>
          </p:cNvSpPr>
          <p:nvPr>
            <p:ph type="sldNum" sz="quarter" idx="12"/>
          </p:nvPr>
        </p:nvSpPr>
        <p:spPr>
          <a:xfrm>
            <a:off x="1437664" y="798973"/>
            <a:ext cx="811019" cy="503578"/>
          </a:xfrm>
        </p:spPr>
        <p:txBody>
          <a:bodyPr/>
          <a:lstStyle/>
          <a:p>
            <a:fld id="{17F9253F-FEC5-42D4-B71A-858B202C5C20}" type="slidenum">
              <a:rPr lang="en-ZA" smtClean="0"/>
              <a:t>‹#›</a:t>
            </a:fld>
            <a:endParaRPr lang="en-ZA"/>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65068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E210C8-2260-4DB1-949E-D32DBC5DFA54}" type="datetimeFigureOut">
              <a:rPr lang="en-ZA" smtClean="0"/>
              <a:t>2023/02/22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7F9253F-FEC5-42D4-B71A-858B202C5C20}" type="slidenum">
              <a:rPr lang="en-ZA" smtClean="0"/>
              <a:t>‹#›</a:t>
            </a:fld>
            <a:endParaRPr lang="en-ZA"/>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31142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E210C8-2260-4DB1-949E-D32DBC5DFA54}" type="datetimeFigureOut">
              <a:rPr lang="en-ZA" smtClean="0"/>
              <a:t>2023/02/22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7F9253F-FEC5-42D4-B71A-858B202C5C20}" type="slidenum">
              <a:rPr lang="en-ZA" smtClean="0"/>
              <a:t>‹#›</a:t>
            </a:fld>
            <a:endParaRPr lang="en-ZA"/>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80925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CE210C8-2260-4DB1-949E-D32DBC5DFA54}" type="datetimeFigureOut">
              <a:rPr lang="en-ZA" smtClean="0"/>
              <a:t>2023/02/22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17F9253F-FEC5-42D4-B71A-858B202C5C20}" type="slidenum">
              <a:rPr lang="en-ZA" smtClean="0"/>
              <a:t>‹#›</a:t>
            </a:fld>
            <a:endParaRPr lang="en-ZA"/>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45612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CE210C8-2260-4DB1-949E-D32DBC5DFA54}" type="datetimeFigureOut">
              <a:rPr lang="en-ZA" smtClean="0"/>
              <a:t>2023/02/22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17F9253F-FEC5-42D4-B71A-858B202C5C20}" type="slidenum">
              <a:rPr lang="en-ZA" smtClean="0"/>
              <a:t>‹#›</a:t>
            </a:fld>
            <a:endParaRPr lang="en-ZA"/>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820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CE210C8-2260-4DB1-949E-D32DBC5DFA54}" type="datetimeFigureOut">
              <a:rPr lang="en-ZA" smtClean="0"/>
              <a:t>2023/02/22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17F9253F-FEC5-42D4-B71A-858B202C5C20}" type="slidenum">
              <a:rPr lang="en-ZA" smtClean="0"/>
              <a:t>‹#›</a:t>
            </a:fld>
            <a:endParaRPr lang="en-ZA"/>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26865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E210C8-2260-4DB1-949E-D32DBC5DFA54}" type="datetimeFigureOut">
              <a:rPr lang="en-ZA" smtClean="0"/>
              <a:t>2023/02/22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17F9253F-FEC5-42D4-B71A-858B202C5C20}" type="slidenum">
              <a:rPr lang="en-ZA" smtClean="0"/>
              <a:t>‹#›</a:t>
            </a:fld>
            <a:endParaRPr lang="en-ZA"/>
          </a:p>
        </p:txBody>
      </p:sp>
    </p:spTree>
    <p:extLst>
      <p:ext uri="{BB962C8B-B14F-4D97-AF65-F5344CB8AC3E}">
        <p14:creationId xmlns:p14="http://schemas.microsoft.com/office/powerpoint/2010/main" val="2725815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CE210C8-2260-4DB1-949E-D32DBC5DFA54}" type="datetimeFigureOut">
              <a:rPr lang="en-ZA" smtClean="0"/>
              <a:t>2023/02/22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17F9253F-FEC5-42D4-B71A-858B202C5C20}" type="slidenum">
              <a:rPr lang="en-ZA" smtClean="0"/>
              <a:t>‹#›</a:t>
            </a:fld>
            <a:endParaRPr lang="en-ZA"/>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6073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ECE210C8-2260-4DB1-949E-D32DBC5DFA54}" type="datetimeFigureOut">
              <a:rPr lang="en-ZA" smtClean="0"/>
              <a:t>2023/02/22</a:t>
            </a:fld>
            <a:endParaRPr lang="en-ZA"/>
          </a:p>
        </p:txBody>
      </p:sp>
      <p:sp>
        <p:nvSpPr>
          <p:cNvPr id="6" name="Footer Placeholder 5"/>
          <p:cNvSpPr>
            <a:spLocks noGrp="1"/>
          </p:cNvSpPr>
          <p:nvPr>
            <p:ph type="ftr" sz="quarter" idx="11"/>
          </p:nvPr>
        </p:nvSpPr>
        <p:spPr>
          <a:xfrm>
            <a:off x="1447382" y="318640"/>
            <a:ext cx="5541004" cy="320931"/>
          </a:xfrm>
        </p:spPr>
        <p:txBody>
          <a:bodyPr/>
          <a:lstStyle/>
          <a:p>
            <a:endParaRPr lang="en-ZA"/>
          </a:p>
        </p:txBody>
      </p:sp>
      <p:sp>
        <p:nvSpPr>
          <p:cNvPr id="7" name="Slide Number Placeholder 6"/>
          <p:cNvSpPr>
            <a:spLocks noGrp="1"/>
          </p:cNvSpPr>
          <p:nvPr>
            <p:ph type="sldNum" sz="quarter" idx="12"/>
          </p:nvPr>
        </p:nvSpPr>
        <p:spPr/>
        <p:txBody>
          <a:bodyPr/>
          <a:lstStyle/>
          <a:p>
            <a:fld id="{17F9253F-FEC5-42D4-B71A-858B202C5C20}" type="slidenum">
              <a:rPr lang="en-ZA" smtClean="0"/>
              <a:t>‹#›</a:t>
            </a:fld>
            <a:endParaRPr lang="en-ZA"/>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60583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E210C8-2260-4DB1-949E-D32DBC5DFA54}" type="datetimeFigureOut">
              <a:rPr lang="en-ZA" smtClean="0"/>
              <a:t>2023/02/22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7F9253F-FEC5-42D4-B71A-858B202C5C20}" type="slidenum">
              <a:rPr lang="en-ZA" smtClean="0"/>
              <a:t>‹#›</a:t>
            </a:fld>
            <a:endParaRPr lang="en-ZA"/>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7245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E210C8-2260-4DB1-949E-D32DBC5DFA54}" type="datetimeFigureOut">
              <a:rPr lang="en-ZA" smtClean="0"/>
              <a:t>2023/02/22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7F9253F-FEC5-42D4-B71A-858B202C5C20}" type="slidenum">
              <a:rPr lang="en-ZA" smtClean="0"/>
              <a:t>‹#›</a:t>
            </a:fld>
            <a:endParaRPr lang="en-ZA"/>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79275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ECE210C8-2260-4DB1-949E-D32DBC5DFA54}" type="datetimeFigureOut">
              <a:rPr lang="en-ZA" smtClean="0"/>
              <a:t>2023/02/22</a:t>
            </a:fld>
            <a:endParaRPr lang="en-ZA"/>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17F9253F-FEC5-42D4-B71A-858B202C5C20}" type="slidenum">
              <a:rPr lang="en-ZA" smtClean="0"/>
              <a:t>‹#›</a:t>
            </a:fld>
            <a:endParaRPr lang="en-ZA"/>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06244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7B88F-C2E8-3A2B-6FA6-26ED87A79957}"/>
              </a:ext>
            </a:extLst>
          </p:cNvPr>
          <p:cNvSpPr>
            <a:spLocks noGrp="1"/>
          </p:cNvSpPr>
          <p:nvPr>
            <p:ph type="ctrTitle"/>
          </p:nvPr>
        </p:nvSpPr>
        <p:spPr/>
        <p:txBody>
          <a:bodyPr/>
          <a:lstStyle/>
          <a:p>
            <a:r>
              <a:rPr lang="en-ZA" dirty="0"/>
              <a:t>Integrated Farm Planning Training </a:t>
            </a:r>
          </a:p>
        </p:txBody>
      </p:sp>
      <p:sp>
        <p:nvSpPr>
          <p:cNvPr id="3" name="Subtitle 2">
            <a:extLst>
              <a:ext uri="{FF2B5EF4-FFF2-40B4-BE49-F238E27FC236}">
                <a16:creationId xmlns:a16="http://schemas.microsoft.com/office/drawing/2014/main" id="{886F6275-A26B-35BC-3DA7-3A7A42541DDA}"/>
              </a:ext>
            </a:extLst>
          </p:cNvPr>
          <p:cNvSpPr>
            <a:spLocks noGrp="1"/>
          </p:cNvSpPr>
          <p:nvPr>
            <p:ph type="subTitle" idx="1"/>
          </p:nvPr>
        </p:nvSpPr>
        <p:spPr/>
        <p:txBody>
          <a:bodyPr>
            <a:normAutofit/>
          </a:bodyPr>
          <a:lstStyle/>
          <a:p>
            <a:r>
              <a:rPr lang="en-US" sz="3600" dirty="0"/>
              <a:t>Endangered Wildlife Trust (EWT)</a:t>
            </a:r>
            <a:endParaRPr lang="en-ZA" sz="3600" dirty="0"/>
          </a:p>
        </p:txBody>
      </p:sp>
    </p:spTree>
    <p:extLst>
      <p:ext uri="{BB962C8B-B14F-4D97-AF65-F5344CB8AC3E}">
        <p14:creationId xmlns:p14="http://schemas.microsoft.com/office/powerpoint/2010/main" val="3143753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06ED1-562E-5309-18BE-5DAF83034360}"/>
              </a:ext>
            </a:extLst>
          </p:cNvPr>
          <p:cNvSpPr>
            <a:spLocks noGrp="1"/>
          </p:cNvSpPr>
          <p:nvPr>
            <p:ph type="title"/>
          </p:nvPr>
        </p:nvSpPr>
        <p:spPr/>
        <p:txBody>
          <a:bodyPr/>
          <a:lstStyle/>
          <a:p>
            <a:r>
              <a:rPr lang="en-US" dirty="0"/>
              <a:t>What is Integrated Farm Planning Training</a:t>
            </a:r>
            <a:endParaRPr lang="en-ZA" dirty="0"/>
          </a:p>
        </p:txBody>
      </p:sp>
      <p:sp>
        <p:nvSpPr>
          <p:cNvPr id="3" name="Content Placeholder 2">
            <a:extLst>
              <a:ext uri="{FF2B5EF4-FFF2-40B4-BE49-F238E27FC236}">
                <a16:creationId xmlns:a16="http://schemas.microsoft.com/office/drawing/2014/main" id="{04E2BD47-02CA-25AE-FBD2-79CAA0AC5E57}"/>
              </a:ext>
            </a:extLst>
          </p:cNvPr>
          <p:cNvSpPr>
            <a:spLocks noGrp="1"/>
          </p:cNvSpPr>
          <p:nvPr>
            <p:ph idx="1"/>
          </p:nvPr>
        </p:nvSpPr>
        <p:spPr/>
        <p:txBody>
          <a:bodyPr>
            <a:normAutofit fontScale="55000" lnSpcReduction="20000"/>
          </a:bodyPr>
          <a:lstStyle/>
          <a:p>
            <a:pPr algn="just"/>
            <a:r>
              <a:rPr lang="en-US" sz="3600" dirty="0"/>
              <a:t>Endangered Wildlife Trust (EWT) conducted an Integrated Farm Planning and Management training course in Cedarville, a vital area for cranes. The training took place at the local hall and community commonage</a:t>
            </a:r>
          </a:p>
          <a:p>
            <a:pPr marL="0" indent="0" algn="just">
              <a:buNone/>
            </a:pPr>
            <a:endParaRPr lang="en-US" sz="3600" dirty="0"/>
          </a:p>
          <a:p>
            <a:pPr algn="just"/>
            <a:r>
              <a:rPr lang="en-US" sz="3600" dirty="0"/>
              <a:t>Integrated farming is defined as a biologically merged system, which combines natural resources management in a regulated mechanism for farming activities. </a:t>
            </a:r>
          </a:p>
          <a:p>
            <a:pPr algn="just"/>
            <a:endParaRPr lang="en-US" sz="3600" dirty="0"/>
          </a:p>
          <a:p>
            <a:pPr algn="just"/>
            <a:r>
              <a:rPr lang="en-US" sz="3600" dirty="0"/>
              <a:t>This is to enable farmers to practice environmentally sustainability and good economics, through better natural resource management.</a:t>
            </a:r>
            <a:endParaRPr lang="en-ZA" sz="3600" dirty="0"/>
          </a:p>
        </p:txBody>
      </p:sp>
    </p:spTree>
    <p:extLst>
      <p:ext uri="{BB962C8B-B14F-4D97-AF65-F5344CB8AC3E}">
        <p14:creationId xmlns:p14="http://schemas.microsoft.com/office/powerpoint/2010/main" val="956298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DB13E-9810-6C16-9D23-456C4BF58E2D}"/>
              </a:ext>
            </a:extLst>
          </p:cNvPr>
          <p:cNvSpPr>
            <a:spLocks noGrp="1"/>
          </p:cNvSpPr>
          <p:nvPr>
            <p:ph type="title"/>
          </p:nvPr>
        </p:nvSpPr>
        <p:spPr/>
        <p:txBody>
          <a:bodyPr/>
          <a:lstStyle/>
          <a:p>
            <a:r>
              <a:rPr lang="en-ZA" dirty="0"/>
              <a:t>Integrated Farm Planning Training </a:t>
            </a:r>
          </a:p>
        </p:txBody>
      </p:sp>
      <p:sp>
        <p:nvSpPr>
          <p:cNvPr id="3" name="Content Placeholder 2">
            <a:extLst>
              <a:ext uri="{FF2B5EF4-FFF2-40B4-BE49-F238E27FC236}">
                <a16:creationId xmlns:a16="http://schemas.microsoft.com/office/drawing/2014/main" id="{F5FF9C81-10FC-80F7-5C06-914CD8A12BDC}"/>
              </a:ext>
            </a:extLst>
          </p:cNvPr>
          <p:cNvSpPr>
            <a:spLocks noGrp="1"/>
          </p:cNvSpPr>
          <p:nvPr>
            <p:ph idx="1"/>
          </p:nvPr>
        </p:nvSpPr>
        <p:spPr/>
        <p:txBody>
          <a:bodyPr>
            <a:normAutofit fontScale="85000" lnSpcReduction="10000"/>
          </a:bodyPr>
          <a:lstStyle/>
          <a:p>
            <a:pPr algn="just"/>
            <a:r>
              <a:rPr lang="en-US" sz="3600" dirty="0"/>
              <a:t>EWT/ICF work is engaging with communities to play an active role in managing their immediate environment. </a:t>
            </a:r>
          </a:p>
          <a:p>
            <a:pPr marL="0" indent="0" algn="just">
              <a:buNone/>
            </a:pPr>
            <a:endParaRPr lang="en-US" sz="3600" dirty="0"/>
          </a:p>
          <a:p>
            <a:pPr algn="just"/>
            <a:r>
              <a:rPr lang="en-US" sz="3600" dirty="0"/>
              <a:t>This entails implementing projects and facilitating trainings of participating communities to encourage members on sustainable use of natural resources. </a:t>
            </a:r>
          </a:p>
        </p:txBody>
      </p:sp>
    </p:spTree>
    <p:extLst>
      <p:ext uri="{BB962C8B-B14F-4D97-AF65-F5344CB8AC3E}">
        <p14:creationId xmlns:p14="http://schemas.microsoft.com/office/powerpoint/2010/main" val="4104513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1DAC9-DAA4-908F-BAD7-51822E2935A5}"/>
              </a:ext>
            </a:extLst>
          </p:cNvPr>
          <p:cNvSpPr>
            <a:spLocks noGrp="1"/>
          </p:cNvSpPr>
          <p:nvPr>
            <p:ph type="title"/>
          </p:nvPr>
        </p:nvSpPr>
        <p:spPr/>
        <p:txBody>
          <a:bodyPr/>
          <a:lstStyle/>
          <a:p>
            <a:r>
              <a:rPr lang="en-ZA" dirty="0"/>
              <a:t>Integrated Farm Planning Training</a:t>
            </a:r>
          </a:p>
        </p:txBody>
      </p:sp>
      <p:sp>
        <p:nvSpPr>
          <p:cNvPr id="3" name="Content Placeholder 2">
            <a:extLst>
              <a:ext uri="{FF2B5EF4-FFF2-40B4-BE49-F238E27FC236}">
                <a16:creationId xmlns:a16="http://schemas.microsoft.com/office/drawing/2014/main" id="{544F767F-5165-BFFA-FA5A-6BAA2296B02E}"/>
              </a:ext>
            </a:extLst>
          </p:cNvPr>
          <p:cNvSpPr>
            <a:spLocks noGrp="1"/>
          </p:cNvSpPr>
          <p:nvPr>
            <p:ph idx="1"/>
          </p:nvPr>
        </p:nvSpPr>
        <p:spPr/>
        <p:txBody>
          <a:bodyPr>
            <a:normAutofit fontScale="77500" lnSpcReduction="20000"/>
          </a:bodyPr>
          <a:lstStyle/>
          <a:p>
            <a:pPr algn="just"/>
            <a:r>
              <a:rPr lang="en-US" sz="4000" dirty="0"/>
              <a:t>It aims to upskill the emerging farmers to be able to stimulate their own grazing management plan based on their farm challenges. Knowledge acquired from the training, helps the emerging farmers to understand the importance of species diversity in their grazing veld and it’s grazing capacity per unit stock. </a:t>
            </a:r>
            <a:endParaRPr lang="en-ZA" sz="4000" dirty="0"/>
          </a:p>
        </p:txBody>
      </p:sp>
    </p:spTree>
    <p:extLst>
      <p:ext uri="{BB962C8B-B14F-4D97-AF65-F5344CB8AC3E}">
        <p14:creationId xmlns:p14="http://schemas.microsoft.com/office/powerpoint/2010/main" val="3379245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83812-B103-D977-84F1-C592E419AFC9}"/>
              </a:ext>
            </a:extLst>
          </p:cNvPr>
          <p:cNvSpPr>
            <a:spLocks noGrp="1"/>
          </p:cNvSpPr>
          <p:nvPr>
            <p:ph type="title"/>
          </p:nvPr>
        </p:nvSpPr>
        <p:spPr/>
        <p:txBody>
          <a:bodyPr/>
          <a:lstStyle/>
          <a:p>
            <a:r>
              <a:rPr lang="en-US" dirty="0"/>
              <a:t>Participation during IFP training</a:t>
            </a:r>
            <a:endParaRPr lang="en-ZA" dirty="0"/>
          </a:p>
        </p:txBody>
      </p:sp>
      <p:sp>
        <p:nvSpPr>
          <p:cNvPr id="3" name="Content Placeholder 2">
            <a:extLst>
              <a:ext uri="{FF2B5EF4-FFF2-40B4-BE49-F238E27FC236}">
                <a16:creationId xmlns:a16="http://schemas.microsoft.com/office/drawing/2014/main" id="{B2886948-2FEE-9F70-453F-5D70BC461F01}"/>
              </a:ext>
            </a:extLst>
          </p:cNvPr>
          <p:cNvSpPr>
            <a:spLocks noGrp="1"/>
          </p:cNvSpPr>
          <p:nvPr>
            <p:ph idx="1"/>
          </p:nvPr>
        </p:nvSpPr>
        <p:spPr/>
        <p:txBody>
          <a:bodyPr>
            <a:noAutofit/>
          </a:bodyPr>
          <a:lstStyle/>
          <a:p>
            <a:pPr algn="just"/>
            <a:r>
              <a:rPr lang="en-US" sz="3200" dirty="0"/>
              <a:t>Twenty emerging farmers were invited but we ended up hosting 34 farmers with an additional 14 interested farmers joining. Other attendees included Asanda </a:t>
            </a:r>
            <a:r>
              <a:rPr lang="en-US" sz="3200" dirty="0" err="1"/>
              <a:t>Ndaba</a:t>
            </a:r>
            <a:r>
              <a:rPr lang="en-US" sz="3200" dirty="0"/>
              <a:t> from the Department of Agriculture, Wayne McNamara from the Underberg Farmers Association and </a:t>
            </a:r>
            <a:r>
              <a:rPr lang="en-US" sz="3200" dirty="0" err="1"/>
              <a:t>Mr</a:t>
            </a:r>
            <a:r>
              <a:rPr lang="en-US" sz="3200" dirty="0"/>
              <a:t> Luthuli as the ward councilor. </a:t>
            </a:r>
          </a:p>
        </p:txBody>
      </p:sp>
    </p:spTree>
    <p:extLst>
      <p:ext uri="{BB962C8B-B14F-4D97-AF65-F5344CB8AC3E}">
        <p14:creationId xmlns:p14="http://schemas.microsoft.com/office/powerpoint/2010/main" val="2194826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6742A-7F7D-8E4F-628E-3EFF1C627BF3}"/>
              </a:ext>
            </a:extLst>
          </p:cNvPr>
          <p:cNvSpPr>
            <a:spLocks noGrp="1"/>
          </p:cNvSpPr>
          <p:nvPr>
            <p:ph type="title"/>
          </p:nvPr>
        </p:nvSpPr>
        <p:spPr/>
        <p:txBody>
          <a:bodyPr/>
          <a:lstStyle/>
          <a:p>
            <a:r>
              <a:rPr lang="en-US" dirty="0"/>
              <a:t>Factors affecting veld condition in Cedarville</a:t>
            </a:r>
            <a:endParaRPr lang="en-ZA" dirty="0"/>
          </a:p>
        </p:txBody>
      </p:sp>
      <p:sp>
        <p:nvSpPr>
          <p:cNvPr id="3" name="Content Placeholder 2">
            <a:extLst>
              <a:ext uri="{FF2B5EF4-FFF2-40B4-BE49-F238E27FC236}">
                <a16:creationId xmlns:a16="http://schemas.microsoft.com/office/drawing/2014/main" id="{D8D9A6D8-A238-B14B-6110-1A19204A4EC1}"/>
              </a:ext>
            </a:extLst>
          </p:cNvPr>
          <p:cNvSpPr>
            <a:spLocks noGrp="1"/>
          </p:cNvSpPr>
          <p:nvPr>
            <p:ph idx="1"/>
          </p:nvPr>
        </p:nvSpPr>
        <p:spPr/>
        <p:txBody>
          <a:bodyPr>
            <a:normAutofit fontScale="92500"/>
          </a:bodyPr>
          <a:lstStyle/>
          <a:p>
            <a:r>
              <a:rPr lang="en-US" sz="3600" dirty="0"/>
              <a:t>Veld type, time of the year and drought beyond farmer's control.</a:t>
            </a:r>
          </a:p>
          <a:p>
            <a:r>
              <a:rPr lang="en-US" sz="3600" dirty="0"/>
              <a:t>In Cedarville factors influenced by management were predominant, factors like selective grazing, livestock ratios, quality, quantity and height of herbage.</a:t>
            </a:r>
          </a:p>
          <a:p>
            <a:pPr marL="0" indent="0">
              <a:buNone/>
            </a:pPr>
            <a:endParaRPr lang="en-ZA" dirty="0"/>
          </a:p>
        </p:txBody>
      </p:sp>
    </p:spTree>
    <p:extLst>
      <p:ext uri="{BB962C8B-B14F-4D97-AF65-F5344CB8AC3E}">
        <p14:creationId xmlns:p14="http://schemas.microsoft.com/office/powerpoint/2010/main" val="957972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71725-B6DE-FB4B-AD08-362E82215C33}"/>
              </a:ext>
            </a:extLst>
          </p:cNvPr>
          <p:cNvSpPr>
            <a:spLocks noGrp="1"/>
          </p:cNvSpPr>
          <p:nvPr>
            <p:ph type="title"/>
          </p:nvPr>
        </p:nvSpPr>
        <p:spPr/>
        <p:txBody>
          <a:bodyPr/>
          <a:lstStyle/>
          <a:p>
            <a:r>
              <a:rPr lang="en-US" dirty="0"/>
              <a:t>Suggested Grazing Management Strategies</a:t>
            </a:r>
            <a:endParaRPr lang="en-ZA" dirty="0"/>
          </a:p>
        </p:txBody>
      </p:sp>
      <p:sp>
        <p:nvSpPr>
          <p:cNvPr id="3" name="Content Placeholder 2">
            <a:extLst>
              <a:ext uri="{FF2B5EF4-FFF2-40B4-BE49-F238E27FC236}">
                <a16:creationId xmlns:a16="http://schemas.microsoft.com/office/drawing/2014/main" id="{7B18D3CB-251E-4248-8177-E50F88FFD42D}"/>
              </a:ext>
            </a:extLst>
          </p:cNvPr>
          <p:cNvSpPr>
            <a:spLocks noGrp="1"/>
          </p:cNvSpPr>
          <p:nvPr>
            <p:ph idx="1"/>
          </p:nvPr>
        </p:nvSpPr>
        <p:spPr/>
        <p:txBody>
          <a:bodyPr>
            <a:normAutofit fontScale="85000" lnSpcReduction="20000"/>
          </a:bodyPr>
          <a:lstStyle/>
          <a:p>
            <a:r>
              <a:rPr lang="en-US" dirty="0"/>
              <a:t>Grazing management can influence each of the above factors and subsequently have a profound effect on animal performance</a:t>
            </a:r>
          </a:p>
          <a:p>
            <a:r>
              <a:rPr lang="en-US" dirty="0"/>
              <a:t>Veld condition Assessment procedure</a:t>
            </a:r>
          </a:p>
          <a:p>
            <a:r>
              <a:rPr lang="en-US" dirty="0"/>
              <a:t>Control stocking rate</a:t>
            </a:r>
          </a:p>
          <a:p>
            <a:r>
              <a:rPr lang="en-US" dirty="0"/>
              <a:t>Dividing area into camps</a:t>
            </a:r>
          </a:p>
          <a:p>
            <a:r>
              <a:rPr lang="en-US" dirty="0"/>
              <a:t>Adequate period of stay in a camp</a:t>
            </a:r>
          </a:p>
          <a:p>
            <a:r>
              <a:rPr lang="en-US" dirty="0"/>
              <a:t>Managing system, grazing cycle and period of absence</a:t>
            </a:r>
          </a:p>
          <a:p>
            <a:r>
              <a:rPr lang="en-US" dirty="0"/>
              <a:t>Supplementary feeding</a:t>
            </a:r>
          </a:p>
          <a:p>
            <a:r>
              <a:rPr lang="en-ZA" dirty="0"/>
              <a:t>Veld burning</a:t>
            </a:r>
          </a:p>
        </p:txBody>
      </p:sp>
    </p:spTree>
    <p:extLst>
      <p:ext uri="{BB962C8B-B14F-4D97-AF65-F5344CB8AC3E}">
        <p14:creationId xmlns:p14="http://schemas.microsoft.com/office/powerpoint/2010/main" val="1452575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E54A6-C9E0-97B7-6E9A-836F2162CBB0}"/>
              </a:ext>
            </a:extLst>
          </p:cNvPr>
          <p:cNvSpPr>
            <a:spLocks noGrp="1"/>
          </p:cNvSpPr>
          <p:nvPr>
            <p:ph type="title"/>
          </p:nvPr>
        </p:nvSpPr>
        <p:spPr/>
        <p:txBody>
          <a:bodyPr/>
          <a:lstStyle/>
          <a:p>
            <a:r>
              <a:rPr lang="en-US" dirty="0"/>
              <a:t>In Conclusion</a:t>
            </a:r>
            <a:endParaRPr lang="en-ZA" dirty="0"/>
          </a:p>
        </p:txBody>
      </p:sp>
      <p:sp>
        <p:nvSpPr>
          <p:cNvPr id="3" name="Content Placeholder 2">
            <a:extLst>
              <a:ext uri="{FF2B5EF4-FFF2-40B4-BE49-F238E27FC236}">
                <a16:creationId xmlns:a16="http://schemas.microsoft.com/office/drawing/2014/main" id="{F719667A-BDBB-7C60-629B-8A80A9A87BDF}"/>
              </a:ext>
            </a:extLst>
          </p:cNvPr>
          <p:cNvSpPr>
            <a:spLocks noGrp="1"/>
          </p:cNvSpPr>
          <p:nvPr>
            <p:ph idx="1"/>
          </p:nvPr>
        </p:nvSpPr>
        <p:spPr>
          <a:xfrm>
            <a:off x="1451579" y="2015732"/>
            <a:ext cx="9603275" cy="3815442"/>
          </a:xfrm>
        </p:spPr>
        <p:txBody>
          <a:bodyPr>
            <a:noAutofit/>
          </a:bodyPr>
          <a:lstStyle/>
          <a:p>
            <a:pPr marL="0" indent="0" algn="just">
              <a:buNone/>
            </a:pPr>
            <a:r>
              <a:rPr lang="en-US" sz="2800" dirty="0"/>
              <a:t>As an organization our role during the training was to help the emerging farmers to understand their landscape and farms, the importance of species diversity, fire and, resting of their veld. </a:t>
            </a:r>
          </a:p>
          <a:p>
            <a:pPr marL="0" indent="0" algn="just">
              <a:buNone/>
            </a:pPr>
            <a:r>
              <a:rPr lang="en-US" sz="2800" dirty="0"/>
              <a:t>This training is being extended into two other communities we are currently partnered with. In addition, the organization is organizing community exchange visit with Black Diamond community that faced the same problems as Cedarville. </a:t>
            </a:r>
          </a:p>
          <a:p>
            <a:pPr marL="0" indent="0" algn="just">
              <a:buNone/>
            </a:pPr>
            <a:endParaRPr lang="en-US" sz="3200" dirty="0"/>
          </a:p>
          <a:p>
            <a:pPr marL="0" indent="0" algn="just">
              <a:buNone/>
            </a:pPr>
            <a:r>
              <a:rPr lang="en-US" sz="3200" dirty="0"/>
              <a:t>. </a:t>
            </a:r>
            <a:endParaRPr lang="en-ZA" sz="3200" dirty="0"/>
          </a:p>
        </p:txBody>
      </p:sp>
    </p:spTree>
    <p:extLst>
      <p:ext uri="{BB962C8B-B14F-4D97-AF65-F5344CB8AC3E}">
        <p14:creationId xmlns:p14="http://schemas.microsoft.com/office/powerpoint/2010/main" val="4169194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EC86B-08D5-47FF-BFA7-A09DF804CE09}"/>
              </a:ext>
            </a:extLst>
          </p:cNvPr>
          <p:cNvSpPr>
            <a:spLocks noGrp="1"/>
          </p:cNvSpPr>
          <p:nvPr>
            <p:ph type="title"/>
          </p:nvPr>
        </p:nvSpPr>
        <p:spPr/>
        <p:txBody>
          <a:bodyPr/>
          <a:lstStyle/>
          <a:p>
            <a:r>
              <a:rPr lang="en-US" dirty="0"/>
              <a:t>Conclusion </a:t>
            </a:r>
            <a:endParaRPr lang="en-ZA" dirty="0"/>
          </a:p>
        </p:txBody>
      </p:sp>
      <p:sp>
        <p:nvSpPr>
          <p:cNvPr id="3" name="Content Placeholder 2">
            <a:extLst>
              <a:ext uri="{FF2B5EF4-FFF2-40B4-BE49-F238E27FC236}">
                <a16:creationId xmlns:a16="http://schemas.microsoft.com/office/drawing/2014/main" id="{5E478200-8B7B-E01F-3307-E1BA6507D51F}"/>
              </a:ext>
            </a:extLst>
          </p:cNvPr>
          <p:cNvSpPr>
            <a:spLocks noGrp="1"/>
          </p:cNvSpPr>
          <p:nvPr>
            <p:ph idx="1"/>
          </p:nvPr>
        </p:nvSpPr>
        <p:spPr>
          <a:xfrm>
            <a:off x="1451579" y="2015732"/>
            <a:ext cx="9603275" cy="3725501"/>
          </a:xfrm>
        </p:spPr>
        <p:txBody>
          <a:bodyPr>
            <a:noAutofit/>
          </a:bodyPr>
          <a:lstStyle/>
          <a:p>
            <a:r>
              <a:rPr lang="en-US" sz="2800" dirty="0"/>
              <a:t>In this visit, Black Diamond community will show Cedarville farmers practical projects on rangeland management, as well as information on livestock management. </a:t>
            </a:r>
          </a:p>
          <a:p>
            <a:r>
              <a:rPr lang="en-US" sz="2800" dirty="0"/>
              <a:t>They used mechanisms that helped them to improve their grazing and land management. We are looking forward to see changes in their grazing and land management as well as the improvement in crane habitat</a:t>
            </a:r>
            <a:endParaRPr lang="en-ZA" sz="2800" dirty="0"/>
          </a:p>
        </p:txBody>
      </p:sp>
    </p:spTree>
    <p:extLst>
      <p:ext uri="{BB962C8B-B14F-4D97-AF65-F5344CB8AC3E}">
        <p14:creationId xmlns:p14="http://schemas.microsoft.com/office/powerpoint/2010/main" val="1665532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5E933-15FA-BB63-7094-3CCDB51EF7AA}"/>
              </a:ext>
            </a:extLst>
          </p:cNvPr>
          <p:cNvSpPr>
            <a:spLocks noGrp="1"/>
          </p:cNvSpPr>
          <p:nvPr>
            <p:ph type="title"/>
          </p:nvPr>
        </p:nvSpPr>
        <p:spPr/>
        <p:txBody>
          <a:bodyPr/>
          <a:lstStyle/>
          <a:p>
            <a:r>
              <a:rPr lang="en-US" dirty="0"/>
              <a:t>Photographs</a:t>
            </a:r>
            <a:br>
              <a:rPr lang="en-US" dirty="0"/>
            </a:br>
            <a:endParaRPr lang="en-ZA" dirty="0"/>
          </a:p>
        </p:txBody>
      </p:sp>
      <p:pic>
        <p:nvPicPr>
          <p:cNvPr id="4" name="Content Placeholder 3">
            <a:extLst>
              <a:ext uri="{FF2B5EF4-FFF2-40B4-BE49-F238E27FC236}">
                <a16:creationId xmlns:a16="http://schemas.microsoft.com/office/drawing/2014/main" id="{4E7C919C-5BC8-BD7E-E819-A499CBC572CE}"/>
              </a:ext>
            </a:extLst>
          </p:cNvPr>
          <p:cNvPicPr>
            <a:picLocks noGrp="1" noChangeAspect="1"/>
          </p:cNvPicPr>
          <p:nvPr>
            <p:ph idx="1"/>
          </p:nvPr>
        </p:nvPicPr>
        <p:blipFill>
          <a:blip r:embed="rId2"/>
          <a:stretch>
            <a:fillRect/>
          </a:stretch>
        </p:blipFill>
        <p:spPr>
          <a:xfrm>
            <a:off x="1564482" y="2001086"/>
            <a:ext cx="8122443" cy="3298284"/>
          </a:xfrm>
          <a:prstGeom prst="rect">
            <a:avLst/>
          </a:prstGeom>
        </p:spPr>
      </p:pic>
    </p:spTree>
    <p:extLst>
      <p:ext uri="{BB962C8B-B14F-4D97-AF65-F5344CB8AC3E}">
        <p14:creationId xmlns:p14="http://schemas.microsoft.com/office/powerpoint/2010/main" val="2159605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B42E4-B571-5A28-481B-AF8CA629FC9A}"/>
              </a:ext>
            </a:extLst>
          </p:cNvPr>
          <p:cNvSpPr>
            <a:spLocks noGrp="1"/>
          </p:cNvSpPr>
          <p:nvPr>
            <p:ph type="title"/>
          </p:nvPr>
        </p:nvSpPr>
        <p:spPr/>
        <p:txBody>
          <a:bodyPr/>
          <a:lstStyle/>
          <a:p>
            <a:r>
              <a:rPr lang="en-US" dirty="0"/>
              <a:t>PHOTOGRAPHS</a:t>
            </a:r>
            <a:br>
              <a:rPr lang="en-US" dirty="0"/>
            </a:br>
            <a:endParaRPr lang="en-ZA" dirty="0"/>
          </a:p>
        </p:txBody>
      </p:sp>
      <p:pic>
        <p:nvPicPr>
          <p:cNvPr id="4" name="Content Placeholder 3">
            <a:extLst>
              <a:ext uri="{FF2B5EF4-FFF2-40B4-BE49-F238E27FC236}">
                <a16:creationId xmlns:a16="http://schemas.microsoft.com/office/drawing/2014/main" id="{B2C1B579-A9F0-9F00-E4A9-1F2FEF9DB766}"/>
              </a:ext>
            </a:extLst>
          </p:cNvPr>
          <p:cNvPicPr>
            <a:picLocks noGrp="1" noChangeAspect="1"/>
          </p:cNvPicPr>
          <p:nvPr>
            <p:ph idx="1"/>
          </p:nvPr>
        </p:nvPicPr>
        <p:blipFill>
          <a:blip r:embed="rId2"/>
          <a:stretch>
            <a:fillRect/>
          </a:stretch>
        </p:blipFill>
        <p:spPr>
          <a:xfrm>
            <a:off x="2228850" y="1882911"/>
            <a:ext cx="6889681" cy="3180980"/>
          </a:xfrm>
          <a:prstGeom prst="rect">
            <a:avLst/>
          </a:prstGeom>
        </p:spPr>
      </p:pic>
    </p:spTree>
    <p:extLst>
      <p:ext uri="{BB962C8B-B14F-4D97-AF65-F5344CB8AC3E}">
        <p14:creationId xmlns:p14="http://schemas.microsoft.com/office/powerpoint/2010/main" val="3022409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A7F5D-4F08-40C6-C16E-7FB83EE2A9C3}"/>
              </a:ext>
            </a:extLst>
          </p:cNvPr>
          <p:cNvSpPr>
            <a:spLocks noGrp="1"/>
          </p:cNvSpPr>
          <p:nvPr>
            <p:ph type="title"/>
          </p:nvPr>
        </p:nvSpPr>
        <p:spPr/>
        <p:txBody>
          <a:bodyPr/>
          <a:lstStyle/>
          <a:p>
            <a:r>
              <a:rPr lang="en-US" dirty="0"/>
              <a:t>THE END.</a:t>
            </a:r>
            <a:endParaRPr lang="en-ZA" dirty="0"/>
          </a:p>
        </p:txBody>
      </p:sp>
      <p:sp>
        <p:nvSpPr>
          <p:cNvPr id="3" name="Content Placeholder 2">
            <a:extLst>
              <a:ext uri="{FF2B5EF4-FFF2-40B4-BE49-F238E27FC236}">
                <a16:creationId xmlns:a16="http://schemas.microsoft.com/office/drawing/2014/main" id="{407C692F-28DF-92EC-FDC1-C98ECB66D1F0}"/>
              </a:ext>
            </a:extLst>
          </p:cNvPr>
          <p:cNvSpPr>
            <a:spLocks noGrp="1"/>
          </p:cNvSpPr>
          <p:nvPr>
            <p:ph idx="1"/>
          </p:nvPr>
        </p:nvSpPr>
        <p:spPr/>
        <p:txBody>
          <a:bodyPr>
            <a:normAutofit/>
          </a:bodyPr>
          <a:lstStyle/>
          <a:p>
            <a:pPr algn="ctr"/>
            <a:r>
              <a:rPr lang="en-US" sz="4400" dirty="0"/>
              <a:t>HAPPY BIRTHDAY TO SAMSON PHAKATHI</a:t>
            </a:r>
            <a:endParaRPr lang="en-ZA" sz="4400" dirty="0"/>
          </a:p>
        </p:txBody>
      </p:sp>
    </p:spTree>
    <p:extLst>
      <p:ext uri="{BB962C8B-B14F-4D97-AF65-F5344CB8AC3E}">
        <p14:creationId xmlns:p14="http://schemas.microsoft.com/office/powerpoint/2010/main" val="224662204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139</TotalTime>
  <Words>487</Words>
  <Application>Microsoft Office PowerPoint</Application>
  <PresentationFormat>Widescreen</PresentationFormat>
  <Paragraphs>40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Gill Sans MT</vt:lpstr>
      <vt:lpstr>Gallery</vt:lpstr>
      <vt:lpstr>Integrated Farm Planning Training </vt:lpstr>
      <vt:lpstr>What is Integrated Farm Planning Training</vt:lpstr>
      <vt:lpstr>Integrated Farm Planning Training </vt:lpstr>
      <vt:lpstr>Integrated Farm Planning Training</vt:lpstr>
      <vt:lpstr>Participation during IFP training</vt:lpstr>
      <vt:lpstr>Factors affecting veld condition in Cedarville</vt:lpstr>
      <vt:lpstr>Suggested Grazing Management Strategies</vt:lpstr>
      <vt:lpstr>In Conclusion</vt:lpstr>
      <vt:lpstr>Conclusion </vt:lpstr>
      <vt:lpstr>Photographs </vt:lpstr>
      <vt:lpstr>PHOTOGRAPHS </vt:lpstr>
      <vt:lpstr>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Veld Management</dc:title>
  <dc:creator>Zingcwele Songelwa</dc:creator>
  <cp:lastModifiedBy>Zingcwele Songelwa</cp:lastModifiedBy>
  <cp:revision>12</cp:revision>
  <dcterms:created xsi:type="dcterms:W3CDTF">2023-02-19T16:10:06Z</dcterms:created>
  <dcterms:modified xsi:type="dcterms:W3CDTF">2023-02-22T07:40:00Z</dcterms:modified>
</cp:coreProperties>
</file>